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1" r:id="rId5"/>
  </p:sldMasterIdLst>
  <p:notesMasterIdLst>
    <p:notesMasterId r:id="rId22"/>
  </p:notesMasterIdLst>
  <p:sldIdLst>
    <p:sldId id="2147467925" r:id="rId6"/>
    <p:sldId id="2147468408" r:id="rId7"/>
    <p:sldId id="2147468409" r:id="rId8"/>
    <p:sldId id="2147467920" r:id="rId9"/>
    <p:sldId id="2147468410" r:id="rId10"/>
    <p:sldId id="2134804901" r:id="rId11"/>
    <p:sldId id="2147468412" r:id="rId12"/>
    <p:sldId id="2147468414" r:id="rId13"/>
    <p:sldId id="2147468428" r:id="rId14"/>
    <p:sldId id="2147468420" r:id="rId15"/>
    <p:sldId id="2147468417" r:id="rId16"/>
    <p:sldId id="2147468429" r:id="rId17"/>
    <p:sldId id="2147468443" r:id="rId18"/>
    <p:sldId id="2147468421" r:id="rId19"/>
    <p:sldId id="2147468418" r:id="rId20"/>
    <p:sldId id="214746844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4ABB36-CB36-49BF-BD6E-668E06006743}">
          <p14:sldIdLst>
            <p14:sldId id="2147467925"/>
          </p14:sldIdLst>
        </p14:section>
        <p14:section name="Readiness &amp; Design" id="{B6EA4085-9622-4FC9-8602-7F0DDAF68C9D}">
          <p14:sldIdLst>
            <p14:sldId id="2147468408"/>
            <p14:sldId id="2147468409"/>
            <p14:sldId id="2147467920"/>
            <p14:sldId id="2147468410"/>
            <p14:sldId id="2134804901"/>
            <p14:sldId id="2147468412"/>
            <p14:sldId id="2147468414"/>
            <p14:sldId id="2147468428"/>
            <p14:sldId id="2147468420"/>
            <p14:sldId id="2147468417"/>
            <p14:sldId id="2147468429"/>
            <p14:sldId id="2147468443"/>
            <p14:sldId id="2147468421"/>
            <p14:sldId id="2147468418"/>
            <p14:sldId id="21474684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4AE49B-214A-9946-15FC-9CFC82F1BF75}" name="Jeff Fattic" initials="JF" userId="S::jfattic@microsoft.com::77b23861-b46b-48d6-b4d9-321fdfe8dba4" providerId="AD"/>
  <p188:author id="{9CC2F7A0-94D8-8426-890A-2EF2F40A65BD}" name="Camille Jetzer" initials="CJ" userId="S::cajetzer@microsoft.com::5972a44d-0560-431c-9f0c-16aa25391acc" providerId="AD"/>
  <p188:author id="{5B9259FB-F8C6-11F7-3CF1-494A5D453EC8}" name="Aruna Ranganathan" initials="AR" userId="S::arrangan@microsoft.com::513da7f4-138e-43cd-b646-bf95c779492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7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F317AC-93CE-40C1-B6F8-9A3C27FDCF24}" v="23" dt="2022-02-15T15:53:29.7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83394" autoAdjust="0"/>
  </p:normalViewPr>
  <p:slideViewPr>
    <p:cSldViewPr snapToGrid="0">
      <p:cViewPr varScale="1">
        <p:scale>
          <a:sx n="79" d="100"/>
          <a:sy n="79" d="100"/>
        </p:scale>
        <p:origin x="546"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A35F3-3E73-474F-A7C2-54390F56A6D2}" type="datetimeFigureOut">
              <a:rPr lang="en-US" smtClean="0"/>
              <a:t>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A7AE8-0E34-438E-8BBA-74A6A03AA597}" type="slidenum">
              <a:rPr lang="en-US" smtClean="0"/>
              <a:t>‹#›</a:t>
            </a:fld>
            <a:endParaRPr lang="en-US"/>
          </a:p>
        </p:txBody>
      </p:sp>
    </p:spTree>
    <p:extLst>
      <p:ext uri="{BB962C8B-B14F-4D97-AF65-F5344CB8AC3E}">
        <p14:creationId xmlns:p14="http://schemas.microsoft.com/office/powerpoint/2010/main" val="2290912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453530" rtl="0" eaLnBrk="1" fontAlgn="auto" latinLnBrk="0" hangingPunct="1">
              <a:lnSpc>
                <a:spcPct val="100000"/>
              </a:lnSpc>
              <a:spcBef>
                <a:spcPts val="0"/>
              </a:spcBef>
              <a:spcAft>
                <a:spcPts val="0"/>
              </a:spcAft>
              <a:buClrTx/>
              <a:buSzTx/>
              <a:buFontTx/>
              <a:buNone/>
              <a:tabLst/>
              <a:defRPr/>
            </a:pPr>
            <a:fld id="{61F0178A-4167-4F68-9C6C-740BE1A543D3}" type="slidenum">
              <a:rPr kumimoji="0" lang="en-US" sz="19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453530" rtl="0" eaLnBrk="1" fontAlgn="auto" latinLnBrk="0" hangingPunct="1">
                <a:lnSpc>
                  <a:spcPct val="100000"/>
                </a:lnSpc>
                <a:spcBef>
                  <a:spcPts val="0"/>
                </a:spcBef>
                <a:spcAft>
                  <a:spcPts val="0"/>
                </a:spcAft>
                <a:buClrTx/>
                <a:buSzTx/>
                <a:buFontTx/>
                <a:buNone/>
                <a:tabLst/>
                <a:defRPr/>
              </a:pPr>
              <a:t>1</a:t>
            </a:fld>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427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Digging deeper into each Acceptance Criteria with data elements, we can define our minimum Data Requirements, mapped to the FHIR specification, to inform our integration architecture and data flow design.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Data model references for both the FHIR standard and the CDM for Healthcare are used to map acceptance criteria into data element requirements.</a:t>
            </a:r>
          </a:p>
          <a:p>
            <a:endParaRPr lang="en-US" dirty="0"/>
          </a:p>
        </p:txBody>
      </p:sp>
      <p:sp>
        <p:nvSpPr>
          <p:cNvPr id="4" name="Slide Number Placeholder 3"/>
          <p:cNvSpPr>
            <a:spLocks noGrp="1"/>
          </p:cNvSpPr>
          <p:nvPr>
            <p:ph type="sldNum" sz="quarter" idx="5"/>
          </p:nvPr>
        </p:nvSpPr>
        <p:spPr/>
        <p:txBody>
          <a:bodyPr/>
          <a:lstStyle/>
          <a:p>
            <a:fld id="{22AA7AE8-0E34-438E-8BBA-74A6A03AA597}" type="slidenum">
              <a:rPr lang="en-US" smtClean="0"/>
              <a:t>13</a:t>
            </a:fld>
            <a:endParaRPr lang="en-US"/>
          </a:p>
        </p:txBody>
      </p:sp>
    </p:spTree>
    <p:extLst>
      <p:ext uri="{BB962C8B-B14F-4D97-AF65-F5344CB8AC3E}">
        <p14:creationId xmlns:p14="http://schemas.microsoft.com/office/powerpoint/2010/main" val="3116762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cs typeface="+mn-lt"/>
              </a:rPr>
            </a:br>
            <a:r>
              <a:rPr lang="en-US" b="0" dirty="0">
                <a:solidFill>
                  <a:srgbClr val="D4D4D4"/>
                </a:solidFill>
                <a:effectLst/>
                <a:latin typeface="Consolas" panose="020B0609020204030204" pitchFamily="49" charset="0"/>
              </a:rPr>
              <a:t>Starting from the Microsoft Cloud for Healthcare reference architectures for Patient Outreach we make adjustments to represent our User Story actors, and make some contextual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D4D4D4"/>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Note: at this point in the process, volume and complexity of the data required should be evaluated to determine the appropriate ingestion method into Customer Insights. Future user stories should also be considered to ensure the appropriate long-term architecture is selected. </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824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D4D4D4"/>
                </a:solidFill>
                <a:effectLst/>
                <a:latin typeface="Consolas" panose="020B0609020204030204" pitchFamily="49" charset="0"/>
              </a:rPr>
              <a:t>Starting from the Microsoft Reference Architecture for Healthcare Data, we add our Target systems of Customer Insights and D365/Dataverse and illustrate data flow. The resulting architecture and flow diagrams, paired with the minimum data requirements definition can be used for any architecture reviews, and to inform the EHR integration team of data required to begin mapping from the source EMR. </a:t>
            </a:r>
          </a:p>
          <a:p>
            <a:pPr algn="l" rtl="0"/>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279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800" b="1" i="1" dirty="0">
                <a:effectLst/>
                <a:latin typeface="Calibri" panose="020F0502020204030204" pitchFamily="34" charset="0"/>
                <a:ea typeface="Calibri" panose="020F0502020204030204" pitchFamily="34" charset="0"/>
                <a:cs typeface="Times New Roman" panose="02020603050405020304" pitchFamily="18" charset="0"/>
              </a:rPr>
              <a:t>&lt;</a:t>
            </a:r>
            <a:r>
              <a:rPr lang="en-US" sz="900" b="1" i="1" dirty="0">
                <a:effectLst/>
                <a:latin typeface="Calibri" panose="020F0502020204030204" pitchFamily="34" charset="0"/>
                <a:ea typeface="Calibri" panose="020F0502020204030204" pitchFamily="34" charset="0"/>
                <a:cs typeface="Times New Roman" panose="02020603050405020304" pitchFamily="18" charset="0"/>
              </a:rPr>
              <a:t>&lt;Seller guidance: </a:t>
            </a:r>
            <a:r>
              <a:rPr lang="en-US" sz="900" i="1" dirty="0">
                <a:effectLst/>
                <a:latin typeface="Calibri" panose="020F0502020204030204" pitchFamily="34" charset="0"/>
                <a:ea typeface="Calibri" panose="020F0502020204030204" pitchFamily="34" charset="0"/>
                <a:cs typeface="Times New Roman" panose="02020603050405020304" pitchFamily="18" charset="0"/>
              </a:rPr>
              <a:t>this is a conceptual architecture, not a technical/logical architecture&gt;</a:t>
            </a:r>
          </a:p>
          <a:p>
            <a:pPr marL="0" marR="0">
              <a:lnSpc>
                <a:spcPct val="107000"/>
              </a:lnSpc>
              <a:spcBef>
                <a:spcPts val="0"/>
              </a:spcBef>
              <a:spcAft>
                <a:spcPts val="800"/>
              </a:spcAft>
            </a:pP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b="1" dirty="0">
                <a:effectLst/>
                <a:latin typeface="Calibri" panose="020F0502020204030204" pitchFamily="34" charset="0"/>
                <a:ea typeface="Calibri" panose="020F0502020204030204" pitchFamily="34" charset="0"/>
                <a:cs typeface="Times New Roman" panose="02020603050405020304" pitchFamily="18" charset="0"/>
              </a:rPr>
              <a:t>The Microsoft Cloud for Healthcare </a:t>
            </a:r>
          </a:p>
          <a:p>
            <a:pPr marL="171450" marR="0" indent="-171450">
              <a:lnSpc>
                <a:spcPct val="107000"/>
              </a:lnSpc>
              <a:spcBef>
                <a:spcPts val="0"/>
              </a:spcBef>
              <a:spcAft>
                <a:spcPts val="80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Connected, highly-integrated healthcare platform: enable secure, interoperable data access and scalable AI for protected health information across the care continuum </a:t>
            </a:r>
          </a:p>
          <a:p>
            <a:pPr marL="171450" marR="0" indent="-171450">
              <a:lnSpc>
                <a:spcPct val="107000"/>
              </a:lnSpc>
              <a:spcBef>
                <a:spcPts val="0"/>
              </a:spcBef>
              <a:spcAft>
                <a:spcPts val="80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Trusted + global scale + security commitment: customer data and IP remains in their control + global cloud scale + built on a trusted platform that helps customers meet compliance needs</a:t>
            </a:r>
          </a:p>
          <a:p>
            <a:pPr marL="171450" marR="0" indent="-171450">
              <a:lnSpc>
                <a:spcPct val="107000"/>
              </a:lnSpc>
              <a:spcBef>
                <a:spcPts val="0"/>
              </a:spcBef>
              <a:spcAft>
                <a:spcPts val="80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Complete, enterprise-ready, end-to-end workflow: it’s the only cloud platform that has data and AI workflows (Azure AI, ML), human workflows (Teams), and business process workflows (Dynamics 365 and Power Platform)</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The Microsoft Cloud for Healthcare is built on a foundation of security and trust. With built-in connectors and converters, you can securely bring all of your organization’s structured and unstructured data into Azure—Microsoft’s cloud computing platform—from across your systems including EHR, imaging, -omics, 3</a:t>
            </a:r>
            <a:r>
              <a:rPr lang="en-US" sz="9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900" dirty="0">
                <a:effectLst/>
                <a:latin typeface="Calibri" panose="020F0502020204030204" pitchFamily="34" charset="0"/>
                <a:ea typeface="Calibri" panose="020F0502020204030204" pitchFamily="34" charset="0"/>
                <a:cs typeface="Times New Roman" panose="02020603050405020304" pitchFamily="18" charset="0"/>
              </a:rPr>
              <a:t> party data,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IoMT</a:t>
            </a:r>
            <a:r>
              <a:rPr lang="en-US" sz="900" dirty="0">
                <a:effectLst/>
                <a:latin typeface="Calibri" panose="020F0502020204030204" pitchFamily="34" charset="0"/>
                <a:ea typeface="Calibri" panose="020F0502020204030204" pitchFamily="34" charset="0"/>
                <a:cs typeface="Times New Roman" panose="02020603050405020304" pitchFamily="18" charset="0"/>
              </a:rPr>
              <a:t>, billing and finance, and CRM. Easily ingest and enrich any volume, variety, or velocity of healthcare data while gaining cloud computing capabilities and services from the world’s most secure and compliant cloud. With a platform focused on interoperability and integration, you can use your data to power applications and business processes from Power Platform, Microsoft 365, and Dynamics 365. For example, you can ingest, manage, and analyze clinical and demographics data,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IoMT</a:t>
            </a:r>
            <a:r>
              <a:rPr lang="en-US" sz="900" dirty="0">
                <a:effectLst/>
                <a:latin typeface="Calibri" panose="020F0502020204030204" pitchFamily="34" charset="0"/>
                <a:ea typeface="Calibri" panose="020F0502020204030204" pitchFamily="34" charset="0"/>
                <a:cs typeface="Times New Roman" panose="02020603050405020304" pitchFamily="18" charset="0"/>
              </a:rPr>
              <a:t> data, and patient compliance and leverage applications like the Dynamics 365 Customer Insights dashboard to make sure call center agents and triage nurse have insights from the data at their fingertips.</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The Microsoft Cloud for Healthcare SKU provides unique capabilities specifically designed to meet the healthcare’s most pressing needs. With an end-to-end, highly-configurable platform, you can take advantage of healthcare-specific capabilities including bots, portals for patients and care teams, template, apps, AI models and intelligence, custom Power BI dashboards, pre-configured workflows, and more. The SKU is also designed specifically to help healthcare organizations meet industry-specific rules and regulations like HIPAA,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HiTrust</a:t>
            </a:r>
            <a:r>
              <a:rPr lang="en-US" sz="900" dirty="0">
                <a:effectLst/>
                <a:latin typeface="Calibri" panose="020F0502020204030204" pitchFamily="34" charset="0"/>
                <a:ea typeface="Calibri" panose="020F0502020204030204" pitchFamily="34" charset="0"/>
                <a:cs typeface="Times New Roman" panose="02020603050405020304" pitchFamily="18" charset="0"/>
              </a:rPr>
              <a:t>, and GDPR.</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By bringing this all together with the Microsoft Cloud for Healthcare, health organizations can enhance patient engagement, empower health team collaboration, and improve clinical and operational insights, all while protecting health information. To achieve these goals, the Microsoft Healthcare Cloud can be configured to enable key capabilities—important healthcare scenarios from personalized care to virtual health that are crucial to meeting patients’ needs today’s evolving industry.</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Microsoft partners also build on and extend core cloud capabilities with healthcare specific apps and platforms for payors, providers, biopharma and MedTech organizations. Some examples include: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Agfa’s XERO Universal Viewer: integration with Microsoft</a:t>
            </a:r>
            <a:r>
              <a:rPr lang="en-US" sz="900" u="sng"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a:effectLst/>
                <a:latin typeface="Calibri" panose="020F0502020204030204" pitchFamily="34" charset="0"/>
                <a:ea typeface="Calibri" panose="020F0502020204030204" pitchFamily="34" charset="0"/>
                <a:cs typeface="Times New Roman" panose="02020603050405020304" pitchFamily="18" charset="0"/>
              </a:rPr>
              <a:t>Teams</a:t>
            </a:r>
            <a:r>
              <a:rPr lang="en-US" sz="900" u="sng"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a:effectLst/>
                <a:latin typeface="Calibri" panose="020F0502020204030204" pitchFamily="34" charset="0"/>
                <a:ea typeface="Calibri" panose="020F0502020204030204" pitchFamily="34" charset="0"/>
                <a:cs typeface="Times New Roman" panose="02020603050405020304" pitchFamily="18" charset="0"/>
              </a:rPr>
              <a:t>helps medical staff share clinical imaging results quickly and securely throughout a network of medical professionals within Microsoft Teams.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Sensoria Health has developed Motus Smart, the world’s first smart diabetic footwear which leveraged the new Azure IoT Connector for FHIR and Azure Continuous Patient Monitoring with customers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Nuance Dragon Ambient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eXperience</a:t>
            </a:r>
            <a:r>
              <a:rPr lang="en-US" sz="900" dirty="0">
                <a:effectLst/>
                <a:latin typeface="Calibri" panose="020F0502020204030204" pitchFamily="34" charset="0"/>
                <a:ea typeface="Calibri" panose="020F0502020204030204" pitchFamily="34" charset="0"/>
                <a:cs typeface="Times New Roman" panose="02020603050405020304" pitchFamily="18" charset="0"/>
              </a:rPr>
              <a:t> (DAX): integrates with Microsoft Teams, securely capturing and contextualizing physician-patient conversations within Teams and providing automated clinical documentation for virtual visits.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And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Mazikglobal’s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MazikCare</a:t>
            </a:r>
            <a:r>
              <a:rPr lang="en-US" sz="900" dirty="0">
                <a:effectLst/>
                <a:latin typeface="Calibri" panose="020F0502020204030204" pitchFamily="34" charset="0"/>
                <a:ea typeface="Calibri" panose="020F0502020204030204" pitchFamily="34" charset="0"/>
                <a:cs typeface="Times New Roman" panose="02020603050405020304" pitchFamily="18" charset="0"/>
              </a:rPr>
              <a:t> SaaS app delivers rich functionality for providers and includes the Microsoft Health Bot to enable faster COVID-19 screening and testing</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With our partners, we’re reimagining healthcare with innovative tools and services on a highly-configurable, end-to-end cloud platform specifically for the healthcare space. Enabling customers to deliver better care, experiences, and insights to improve global health outcomes. </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b="1" i="1" dirty="0">
                <a:effectLst/>
                <a:latin typeface="Calibri" panose="020F0502020204030204" pitchFamily="34" charset="0"/>
                <a:ea typeface="Calibri" panose="020F0502020204030204" pitchFamily="34" charset="0"/>
                <a:cs typeface="Times New Roman" panose="02020603050405020304" pitchFamily="18" charset="0"/>
              </a:rPr>
              <a:t>&lt;Seller guidance:</a:t>
            </a:r>
            <a:r>
              <a:rPr lang="en-US" sz="900" i="1" dirty="0">
                <a:effectLst/>
                <a:latin typeface="Calibri" panose="020F0502020204030204" pitchFamily="34" charset="0"/>
                <a:ea typeface="Calibri" panose="020F0502020204030204" pitchFamily="34" charset="0"/>
                <a:cs typeface="Times New Roman" panose="02020603050405020304" pitchFamily="18" charset="0"/>
              </a:rPr>
              <a:t> as of GA, the Cloud for Healthcare includes built in Epic integrations, enabling HCOs using Epic EMRs to ingest their EMR records directly into the Cloud for Healthcare. While native integrations for other EMR systems are coming soon, the Cloud for Healthcare is built on open standards and data models, ensuring HCOs using other EMRs can customize their data model to ingest their medical records today.&gt;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US" sz="800" dirty="0">
              <a:effectLst/>
              <a:latin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8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2/15/2022 11:36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907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40" rtl="0" eaLnBrk="1" fontAlgn="auto" latinLnBrk="0" hangingPunct="1">
              <a:lnSpc>
                <a:spcPct val="90000"/>
              </a:lnSpc>
              <a:spcBef>
                <a:spcPts val="0"/>
              </a:spcBef>
              <a:spcAft>
                <a:spcPts val="339"/>
              </a:spcAft>
              <a:buClrTx/>
              <a:buSzTx/>
              <a:buFontTx/>
              <a:buNone/>
              <a:tabLst/>
              <a:defRPr/>
            </a:pPr>
            <a:r>
              <a:rPr lang="en-US" sz="900" b="1"/>
              <a:t>Slide title: </a:t>
            </a:r>
            <a:r>
              <a:rPr lang="en-US" sz="900"/>
              <a:t>Personalized care</a:t>
            </a:r>
            <a:endParaRPr lang="en-US" sz="900" b="1"/>
          </a:p>
          <a:p>
            <a:pPr defTabSz="931740">
              <a:spcAft>
                <a:spcPts val="339"/>
              </a:spcAft>
              <a:defRPr/>
            </a:pPr>
            <a:endParaRPr lang="en-US" sz="900" b="0" i="0">
              <a:solidFill>
                <a:srgbClr val="41424E"/>
              </a:solidFill>
              <a:effectLst/>
              <a:latin typeface="Segoe UI" panose="020B0502040204020203" pitchFamily="34" charset="0"/>
            </a:endParaRPr>
          </a:p>
          <a:p>
            <a:pPr defTabSz="931740">
              <a:spcAft>
                <a:spcPts val="339"/>
              </a:spcAft>
              <a:defRPr/>
            </a:pPr>
            <a:r>
              <a:rPr lang="en-US" sz="900" b="0" i="0">
                <a:solidFill>
                  <a:srgbClr val="41424E"/>
                </a:solidFill>
                <a:effectLst/>
                <a:latin typeface="Segoe UI" panose="020B0502040204020203" pitchFamily="34" charset="0"/>
              </a:rPr>
              <a:t>The Microsoft Cloud for Healthcare gives you the tools to increase patient satisfaction and build stronger relationships through enhanced, personalized experiences</a:t>
            </a:r>
            <a:r>
              <a:rPr lang="en-US" sz="900">
                <a:solidFill>
                  <a:srgbClr val="000000"/>
                </a:solidFill>
              </a:rPr>
              <a:t>.​ Whether on the go or with a provider, patients can stay engaged in their healthcare to ensure they can schedule appointments or get questions answered when they need. By increasing access to self-service tools and personalizing outreach, your providers ensure every patient gets care tailored to their unique needs.</a:t>
            </a:r>
            <a:endParaRPr lang="en-US" sz="900" b="1"/>
          </a:p>
          <a:p>
            <a:endParaRPr lang="en-US" sz="900" b="1"/>
          </a:p>
          <a:p>
            <a:r>
              <a:rPr lang="en-US" sz="900" b="0"/>
              <a:t>Let’s take a look at some of the key features included in personalized care: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a:t>Patient view: </a:t>
            </a:r>
            <a:r>
              <a:rPr lang="en-US" sz="900">
                <a:solidFill>
                  <a:schemeClr val="tx1"/>
                </a:solidFill>
                <a:cs typeface="Segoe UI"/>
              </a:rPr>
              <a:t>Personalize patient experiences by unifying clinical data from EMR and EHR systems with patients’ consumer information on the </a:t>
            </a:r>
            <a:r>
              <a:rPr lang="en-US" sz="900" kern="1200">
                <a:solidFill>
                  <a:schemeClr val="tx1"/>
                </a:solidFill>
                <a:latin typeface="Segoe UI" panose="020B0502040204020203" pitchFamily="34" charset="0"/>
                <a:ea typeface="+mn-ea"/>
                <a:cs typeface="Segoe UI"/>
              </a:rPr>
              <a:t>Dynamics 365 </a:t>
            </a:r>
            <a:r>
              <a:rPr lang="en-US" sz="900">
                <a:solidFill>
                  <a:schemeClr val="tx1"/>
                </a:solidFill>
                <a:cs typeface="Segoe UI"/>
              </a:rPr>
              <a:t>dashboard</a:t>
            </a:r>
            <a:endParaRPr lang="en-US" sz="9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a:t>Patient access</a:t>
            </a:r>
            <a:r>
              <a:rPr lang="en-US" sz="900"/>
              <a:t>: </a:t>
            </a:r>
            <a:r>
              <a:rPr lang="en-US" sz="900">
                <a:solidFill>
                  <a:schemeClr val="tx1"/>
                </a:solidFill>
                <a:cs typeface="Segoe UI" pitchFamily="34" charset="0"/>
              </a:rPr>
              <a:t>Give patients access to services like scheduling, messaging, health bots, and more via an intuitive patient portal built on</a:t>
            </a:r>
            <a:r>
              <a:rPr lang="en-US" sz="1000">
                <a:solidFill>
                  <a:schemeClr val="tx1"/>
                </a:solidFill>
                <a:cs typeface="Segoe UI" pitchFamily="34" charset="0"/>
              </a:rPr>
              <a:t> </a:t>
            </a:r>
            <a:r>
              <a:rPr lang="en-US" sz="900" kern="1200">
                <a:solidFill>
                  <a:schemeClr val="tx1"/>
                </a:solidFill>
                <a:latin typeface="Segoe UI" panose="020B0502040204020203" pitchFamily="34" charset="0"/>
                <a:ea typeface="+mn-ea"/>
                <a:cs typeface="Segoe UI" pitchFamily="34" charset="0"/>
              </a:rPr>
              <a:t>Power Apps Portal</a:t>
            </a:r>
            <a:endParaRPr lang="en-US" sz="900" b="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a:t>Patient outreach:</a:t>
            </a:r>
            <a:r>
              <a:rPr lang="en-US" sz="900"/>
              <a:t> </a:t>
            </a:r>
            <a:r>
              <a:rPr lang="en-US" sz="800">
                <a:solidFill>
                  <a:schemeClr val="tx1"/>
                </a:solidFill>
                <a:cs typeface="Segoe UI" pitchFamily="34" charset="0"/>
              </a:rPr>
              <a:t>Streamline and tailor patient outreach leveraging pre-built, HEDIS-based patient segments and healthcare-specific event templates in </a:t>
            </a:r>
            <a:r>
              <a:rPr lang="en-US" sz="800" kern="1200">
                <a:solidFill>
                  <a:schemeClr val="tx1"/>
                </a:solidFill>
                <a:latin typeface="Segoe UI" panose="020B0502040204020203" pitchFamily="34" charset="0"/>
                <a:ea typeface="+mn-ea"/>
                <a:cs typeface="Segoe UI" pitchFamily="34" charset="0"/>
              </a:rPr>
              <a:t>Dynamics 365 Marketing</a:t>
            </a:r>
            <a:endParaRPr lang="en-US" sz="9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a:t>Virtual health bot: </a:t>
            </a:r>
            <a:r>
              <a:rPr lang="en-US" sz="900">
                <a:solidFill>
                  <a:schemeClr val="tx1"/>
                </a:solidFill>
                <a:cs typeface="Segoe UI" pitchFamily="34" charset="0"/>
              </a:rPr>
              <a:t>Provide a self-service engagement channel by building chatbots from templates in </a:t>
            </a:r>
            <a:r>
              <a:rPr lang="en-US" sz="900" kern="1200">
                <a:solidFill>
                  <a:schemeClr val="tx1"/>
                </a:solidFill>
                <a:latin typeface="Segoe UI" panose="020B0502040204020203" pitchFamily="34" charset="0"/>
                <a:ea typeface="+mn-ea"/>
                <a:cs typeface="Segoe UI" pitchFamily="34" charset="0"/>
              </a:rPr>
              <a:t>Microsoft Healthcare Bot Service </a:t>
            </a:r>
            <a:r>
              <a:rPr lang="en-US" sz="900">
                <a:solidFill>
                  <a:schemeClr val="tx1"/>
                </a:solidFill>
                <a:cs typeface="Segoe UI" pitchFamily="34" charset="0"/>
              </a:rPr>
              <a:t>to support COVID-19 risk assessment, scheduling, and more</a:t>
            </a:r>
            <a:endParaRPr lang="en-US" sz="900"/>
          </a:p>
          <a:p>
            <a:endParaRPr lang="en-US" sz="900"/>
          </a:p>
          <a:p>
            <a:r>
              <a:rPr lang="en-US" sz="900"/>
              <a:t>[Screenshot descriptions]</a:t>
            </a:r>
          </a:p>
          <a:p>
            <a:pPr marL="285750" indent="-285750" algn="l" defTabSz="932472" fontAlgn="base">
              <a:spcBef>
                <a:spcPct val="0"/>
              </a:spcBef>
              <a:spcAft>
                <a:spcPct val="0"/>
              </a:spcAft>
              <a:buFont typeface="Arial" panose="020B0604020202020204" pitchFamily="34" charset="0"/>
              <a:buChar char="•"/>
            </a:pPr>
            <a:r>
              <a:rPr lang="en-US" sz="900">
                <a:solidFill>
                  <a:schemeClr val="tx1"/>
                </a:solidFill>
                <a:ea typeface="Segoe UI" pitchFamily="34" charset="0"/>
                <a:cs typeface="Segoe UI" pitchFamily="34" charset="0"/>
              </a:rPr>
              <a:t>Give patients a true omnichannel experience to increase their access to care and enable them to engage how, when, and where they want. With a patient portal available on any device, patients can schedule appointments, message their providers, interact with health bots, access knowledge articles and information about upcoming events, and more. </a:t>
            </a:r>
          </a:p>
          <a:p>
            <a:endParaRPr lang="en-US" sz="900" b="1"/>
          </a:p>
          <a:p>
            <a:r>
              <a:rPr lang="en-US" sz="900" b="1"/>
              <a:t>&lt;click&gt;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2/15/2022 11:36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695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F"/>
                </a:solidFill>
                <a:effectLst/>
                <a:latin typeface="-apple-system"/>
              </a:rPr>
              <a:t>The Patient Outreach capability of the Microsoft Cloud for Healthcare is built on a set of FHIR Data Capabilities in Azure and Dynamics 365 base features, with added configurations, examples, and new Apps.</a:t>
            </a:r>
            <a:endParaRPr lang="en-US" dirty="0"/>
          </a:p>
        </p:txBody>
      </p:sp>
      <p:sp>
        <p:nvSpPr>
          <p:cNvPr id="4" name="Slide Number Placeholder 3"/>
          <p:cNvSpPr>
            <a:spLocks noGrp="1"/>
          </p:cNvSpPr>
          <p:nvPr>
            <p:ph type="sldNum" sz="quarter" idx="5"/>
          </p:nvPr>
        </p:nvSpPr>
        <p:spPr/>
        <p:txBody>
          <a:bodyPr/>
          <a:lstStyle/>
          <a:p>
            <a:fld id="{22AA7AE8-0E34-438E-8BBA-74A6A03AA597}" type="slidenum">
              <a:rPr lang="en-US" smtClean="0"/>
              <a:t>5</a:t>
            </a:fld>
            <a:endParaRPr lang="en-US"/>
          </a:p>
        </p:txBody>
      </p:sp>
    </p:spTree>
    <p:extLst>
      <p:ext uri="{BB962C8B-B14F-4D97-AF65-F5344CB8AC3E}">
        <p14:creationId xmlns:p14="http://schemas.microsoft.com/office/powerpoint/2010/main" val="331342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r>
              <a:rPr lang="en-US" dirty="0">
                <a:cs typeface="+mn-lt"/>
              </a:rPr>
            </a:br>
            <a:r>
              <a:rPr lang="en-US" dirty="0">
                <a:cs typeface="+mn-lt"/>
              </a:rPr>
              <a:t>This </a:t>
            </a:r>
            <a:r>
              <a:rPr lang="en-US" b="0" i="0" dirty="0">
                <a:solidFill>
                  <a:srgbClr val="24292F"/>
                </a:solidFill>
                <a:effectLst/>
                <a:latin typeface="-apple-system"/>
              </a:rPr>
              <a:t>high-level reference architecture shows one potential way these pieces can work together for a full stack Microsoft Cloud for Healthcare solution to Patient Outreach. This is a good reference but should be tailored to each customer’s specific use case. For instance, data ingestion from Azure FHIR Services to D365 Customer Insights may use $export to ADLS instead depending on data volume and complexity. </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589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4292F"/>
                </a:solidFill>
                <a:effectLst/>
                <a:latin typeface="-apple-system"/>
              </a:rPr>
              <a:t>To reduce initial time to value, we recommend focusing on a single User Story that will deliver value to end users quickly. The scope and work breakdown of that user story should then include end-to-end design and implementation of complete data flow through integrated systems and capabilities necessary.</a:t>
            </a:r>
          </a:p>
          <a:p>
            <a:endParaRPr lang="en-US" b="0" i="0" dirty="0">
              <a:solidFill>
                <a:srgbClr val="24292F"/>
              </a:solidFill>
              <a:effectLst/>
              <a:latin typeface="-apple-system"/>
            </a:endParaRPr>
          </a:p>
        </p:txBody>
      </p:sp>
      <p:sp>
        <p:nvSpPr>
          <p:cNvPr id="4" name="Slide Number Placeholder 3"/>
          <p:cNvSpPr>
            <a:spLocks noGrp="1"/>
          </p:cNvSpPr>
          <p:nvPr>
            <p:ph type="sldNum" sz="quarter" idx="5"/>
          </p:nvPr>
        </p:nvSpPr>
        <p:spPr/>
        <p:txBody>
          <a:bodyPr/>
          <a:lstStyle/>
          <a:p>
            <a:fld id="{22AA7AE8-0E34-438E-8BBA-74A6A03AA597}" type="slidenum">
              <a:rPr lang="en-US" smtClean="0"/>
              <a:t>8</a:t>
            </a:fld>
            <a:endParaRPr lang="en-US"/>
          </a:p>
        </p:txBody>
      </p:sp>
    </p:spTree>
    <p:extLst>
      <p:ext uri="{BB962C8B-B14F-4D97-AF65-F5344CB8AC3E}">
        <p14:creationId xmlns:p14="http://schemas.microsoft.com/office/powerpoint/2010/main" val="2476825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4292F"/>
                </a:solidFill>
                <a:effectLst/>
                <a:latin typeface="-apple-system"/>
              </a:rPr>
              <a:t>An ideal agile approach focuses on delivery of integrations and capabilities only as required to deliver the first prioritized user story, allowing for effective unit testing of each component, and quicker delivery of value to the users. Therefore, we focus on the acceptance criteria of the user story to drive what needs to be delivered. If a component or configuration isn’t necessary to achieve one of the acceptance criteria, then it is lower priority and should not implemented until dictated by requirements.</a:t>
            </a:r>
            <a:endParaRPr lang="en-US" dirty="0"/>
          </a:p>
          <a:p>
            <a:endParaRPr lang="en-US" dirty="0"/>
          </a:p>
        </p:txBody>
      </p:sp>
      <p:sp>
        <p:nvSpPr>
          <p:cNvPr id="4" name="Slide Number Placeholder 3"/>
          <p:cNvSpPr>
            <a:spLocks noGrp="1"/>
          </p:cNvSpPr>
          <p:nvPr>
            <p:ph type="sldNum" sz="quarter" idx="5"/>
          </p:nvPr>
        </p:nvSpPr>
        <p:spPr/>
        <p:txBody>
          <a:bodyPr/>
          <a:lstStyle/>
          <a:p>
            <a:fld id="{22AA7AE8-0E34-438E-8BBA-74A6A03AA597}" type="slidenum">
              <a:rPr lang="en-US" smtClean="0"/>
              <a:t>9</a:t>
            </a:fld>
            <a:endParaRPr lang="en-US"/>
          </a:p>
        </p:txBody>
      </p:sp>
    </p:spTree>
    <p:extLst>
      <p:ext uri="{BB962C8B-B14F-4D97-AF65-F5344CB8AC3E}">
        <p14:creationId xmlns:p14="http://schemas.microsoft.com/office/powerpoint/2010/main" val="2972548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recommend an organization define a set of Architecture Principals at the beginning of a Cloud for Healthcare implementation, as there will be many different teams and specialties involved. Forming an Architecture Review Board to develop and maintain these principals allow development teams to make design decisions independently without sacrificing standards or consistencies around important concepts. </a:t>
            </a:r>
          </a:p>
        </p:txBody>
      </p:sp>
      <p:sp>
        <p:nvSpPr>
          <p:cNvPr id="4" name="Slide Number Placeholder 3"/>
          <p:cNvSpPr>
            <a:spLocks noGrp="1"/>
          </p:cNvSpPr>
          <p:nvPr>
            <p:ph type="sldNum" sz="quarter" idx="5"/>
          </p:nvPr>
        </p:nvSpPr>
        <p:spPr/>
        <p:txBody>
          <a:bodyPr/>
          <a:lstStyle/>
          <a:p>
            <a:fld id="{22AA7AE8-0E34-438E-8BBA-74A6A03AA597}" type="slidenum">
              <a:rPr lang="en-US" smtClean="0"/>
              <a:t>11</a:t>
            </a:fld>
            <a:endParaRPr lang="en-US"/>
          </a:p>
        </p:txBody>
      </p:sp>
    </p:spTree>
    <p:extLst>
      <p:ext uri="{BB962C8B-B14F-4D97-AF65-F5344CB8AC3E}">
        <p14:creationId xmlns:p14="http://schemas.microsoft.com/office/powerpoint/2010/main" val="2253427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4D4D4"/>
                </a:solidFill>
                <a:effectLst/>
                <a:latin typeface="-apple-system"/>
              </a:rPr>
              <a:t>With our Acceptance Criteria clearly laid out, we run a gap-fit exercise against the Microsoft Cloud for Healthcare capabilities for Patient Outreach, using the Patient Outreach reference architecture as a guide.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Since there are other user stories on the backlog requiring additional patient data from the EMR, and the customer wants to use intelligent cohort analysis to target their patients, we choose to flow Appointment data into Customer Insights and perform the bulk of our segmentation there.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In order to allow appointments and other segment-driving metrics directly in the user experience for Marketing, we also sync Dynamics 365 patient contact information into Customer Insights to support the Customer Card feature. </a:t>
            </a:r>
          </a:p>
          <a:p>
            <a:pPr algn="l"/>
            <a:endParaRPr lang="en-US" dirty="0"/>
          </a:p>
        </p:txBody>
      </p:sp>
      <p:sp>
        <p:nvSpPr>
          <p:cNvPr id="4" name="Slide Number Placeholder 3"/>
          <p:cNvSpPr>
            <a:spLocks noGrp="1"/>
          </p:cNvSpPr>
          <p:nvPr>
            <p:ph type="sldNum" sz="quarter" idx="5"/>
          </p:nvPr>
        </p:nvSpPr>
        <p:spPr/>
        <p:txBody>
          <a:bodyPr/>
          <a:lstStyle/>
          <a:p>
            <a:fld id="{22AA7AE8-0E34-438E-8BBA-74A6A03AA597}" type="slidenum">
              <a:rPr lang="en-US" smtClean="0"/>
              <a:t>12</a:t>
            </a:fld>
            <a:endParaRPr lang="en-US"/>
          </a:p>
        </p:txBody>
      </p:sp>
    </p:spTree>
    <p:extLst>
      <p:ext uri="{BB962C8B-B14F-4D97-AF65-F5344CB8AC3E}">
        <p14:creationId xmlns:p14="http://schemas.microsoft.com/office/powerpoint/2010/main" val="3797820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sv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Master" Target="../slideMasters/slideMaster2.xml"/><Relationship Id="rId4" Type="http://schemas.openxmlformats.org/officeDocument/2006/relationships/image" Target="../media/image41.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393FE95-E4A6-4B21-A76A-5E1DCCFCC0BE}"/>
              </a:ext>
            </a:extLst>
          </p:cNvPr>
          <p:cNvGrpSpPr/>
          <p:nvPr userDrawn="1"/>
        </p:nvGrpSpPr>
        <p:grpSpPr>
          <a:xfrm>
            <a:off x="-1438312" y="1083691"/>
            <a:ext cx="5400709" cy="5400668"/>
            <a:chOff x="-1438312" y="1083691"/>
            <a:chExt cx="5400709" cy="5400668"/>
          </a:xfrm>
          <a:solidFill>
            <a:schemeClr val="accent2"/>
          </a:solidFill>
        </p:grpSpPr>
        <p:sp>
          <p:nvSpPr>
            <p:cNvPr id="14" name="Freeform 89">
              <a:extLst>
                <a:ext uri="{FF2B5EF4-FFF2-40B4-BE49-F238E27FC236}">
                  <a16:creationId xmlns:a16="http://schemas.microsoft.com/office/drawing/2014/main" id="{BA99D392-CC70-42C4-BAEF-3D638EF3E76D}"/>
                </a:ext>
              </a:extLst>
            </p:cNvPr>
            <p:cNvSpPr>
              <a:spLocks/>
            </p:cNvSpPr>
            <p:nvPr/>
          </p:nvSpPr>
          <p:spPr bwMode="auto">
            <a:xfrm>
              <a:off x="2903021" y="3929424"/>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5" name="Freeform 90">
              <a:extLst>
                <a:ext uri="{FF2B5EF4-FFF2-40B4-BE49-F238E27FC236}">
                  <a16:creationId xmlns:a16="http://schemas.microsoft.com/office/drawing/2014/main" id="{DA4863CD-8770-4998-AA36-A1A0D580F7CB}"/>
                </a:ext>
              </a:extLst>
            </p:cNvPr>
            <p:cNvSpPr>
              <a:spLocks/>
            </p:cNvSpPr>
            <p:nvPr/>
          </p:nvSpPr>
          <p:spPr bwMode="auto">
            <a:xfrm>
              <a:off x="-1438312" y="1976883"/>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6" name="Freeform 91">
              <a:extLst>
                <a:ext uri="{FF2B5EF4-FFF2-40B4-BE49-F238E27FC236}">
                  <a16:creationId xmlns:a16="http://schemas.microsoft.com/office/drawing/2014/main" id="{BDE9E4C8-AF1B-4F50-9372-3031D5C49E9D}"/>
                </a:ext>
              </a:extLst>
            </p:cNvPr>
            <p:cNvSpPr>
              <a:spLocks/>
            </p:cNvSpPr>
            <p:nvPr/>
          </p:nvSpPr>
          <p:spPr bwMode="auto">
            <a:xfrm>
              <a:off x="-524349" y="5383454"/>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7" name="Freeform 92">
              <a:extLst>
                <a:ext uri="{FF2B5EF4-FFF2-40B4-BE49-F238E27FC236}">
                  <a16:creationId xmlns:a16="http://schemas.microsoft.com/office/drawing/2014/main" id="{51C880E8-726D-4913-A4E4-6FCB33BC390A}"/>
                </a:ext>
              </a:extLst>
            </p:cNvPr>
            <p:cNvSpPr>
              <a:spLocks/>
            </p:cNvSpPr>
            <p:nvPr/>
          </p:nvSpPr>
          <p:spPr bwMode="auto">
            <a:xfrm>
              <a:off x="-1438312" y="3929424"/>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8" name="Freeform 93">
              <a:extLst>
                <a:ext uri="{FF2B5EF4-FFF2-40B4-BE49-F238E27FC236}">
                  <a16:creationId xmlns:a16="http://schemas.microsoft.com/office/drawing/2014/main" id="{ACAFB711-0396-4810-B707-33E955AB3833}"/>
                </a:ext>
              </a:extLst>
            </p:cNvPr>
            <p:cNvSpPr>
              <a:spLocks/>
            </p:cNvSpPr>
            <p:nvPr/>
          </p:nvSpPr>
          <p:spPr bwMode="auto">
            <a:xfrm>
              <a:off x="2903021" y="1976883"/>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0" name="Freeform 94">
              <a:extLst>
                <a:ext uri="{FF2B5EF4-FFF2-40B4-BE49-F238E27FC236}">
                  <a16:creationId xmlns:a16="http://schemas.microsoft.com/office/drawing/2014/main" id="{E7DC1E25-134E-4BF0-8075-268541000906}"/>
                </a:ext>
              </a:extLst>
            </p:cNvPr>
            <p:cNvSpPr>
              <a:spLocks/>
            </p:cNvSpPr>
            <p:nvPr/>
          </p:nvSpPr>
          <p:spPr bwMode="auto">
            <a:xfrm>
              <a:off x="1407448" y="5383454"/>
              <a:ext cx="1682528"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1" name="Freeform 95">
              <a:extLst>
                <a:ext uri="{FF2B5EF4-FFF2-40B4-BE49-F238E27FC236}">
                  <a16:creationId xmlns:a16="http://schemas.microsoft.com/office/drawing/2014/main" id="{74FB2AE2-E9D7-478F-A637-C1551B348819}"/>
                </a:ext>
              </a:extLst>
            </p:cNvPr>
            <p:cNvSpPr>
              <a:spLocks/>
            </p:cNvSpPr>
            <p:nvPr/>
          </p:nvSpPr>
          <p:spPr bwMode="auto">
            <a:xfrm>
              <a:off x="1428220" y="1083691"/>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2" name="Freeform 96">
              <a:extLst>
                <a:ext uri="{FF2B5EF4-FFF2-40B4-BE49-F238E27FC236}">
                  <a16:creationId xmlns:a16="http://schemas.microsoft.com/office/drawing/2014/main" id="{1ED996B4-13FC-45FD-8916-4B7ACE9097A0}"/>
                </a:ext>
              </a:extLst>
            </p:cNvPr>
            <p:cNvSpPr>
              <a:spLocks/>
            </p:cNvSpPr>
            <p:nvPr/>
          </p:nvSpPr>
          <p:spPr bwMode="auto">
            <a:xfrm>
              <a:off x="-524349" y="1083691"/>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3" name="Freeform 97">
              <a:extLst>
                <a:ext uri="{FF2B5EF4-FFF2-40B4-BE49-F238E27FC236}">
                  <a16:creationId xmlns:a16="http://schemas.microsoft.com/office/drawing/2014/main" id="{D03BD05B-BCD5-48C6-9483-C3544108B2AB}"/>
                </a:ext>
              </a:extLst>
            </p:cNvPr>
            <p:cNvSpPr>
              <a:spLocks/>
            </p:cNvSpPr>
            <p:nvPr/>
          </p:nvSpPr>
          <p:spPr bwMode="auto">
            <a:xfrm>
              <a:off x="-150452" y="2807748"/>
              <a:ext cx="2887303" cy="1682514"/>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33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470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hqprint">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9C89ECA-6D6C-47B8-A389-CAE4E4E4009C}"/>
              </a:ext>
            </a:extLst>
          </p:cNvPr>
          <p:cNvPicPr>
            <a:picLocks noChangeAspect="1"/>
          </p:cNvPicPr>
          <p:nvPr userDrawn="1"/>
        </p:nvPicPr>
        <p:blipFill>
          <a:blip r:embed="rId3"/>
          <a:stretch>
            <a:fillRect/>
          </a:stretch>
        </p:blipFill>
        <p:spPr>
          <a:xfrm>
            <a:off x="5385501" y="48475"/>
            <a:ext cx="6761050" cy="6761050"/>
          </a:xfrm>
          <a:prstGeom prst="rect">
            <a:avLst/>
          </a:prstGeom>
        </p:spPr>
      </p:pic>
    </p:spTree>
    <p:extLst>
      <p:ext uri="{BB962C8B-B14F-4D97-AF65-F5344CB8AC3E}">
        <p14:creationId xmlns:p14="http://schemas.microsoft.com/office/powerpoint/2010/main" val="2571086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descr="A picture containing man, looking, front, sitting&#10;&#10;Description automatically generated">
            <a:extLst>
              <a:ext uri="{FF2B5EF4-FFF2-40B4-BE49-F238E27FC236}">
                <a16:creationId xmlns:a16="http://schemas.microsoft.com/office/drawing/2014/main" id="{24BA8B95-515C-4EDE-BBAC-F1BD97FD0C2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687" t="12362" r="29729" b="16641"/>
          <a:stretch/>
        </p:blipFill>
        <p:spPr>
          <a:xfrm>
            <a:off x="5334001" y="0"/>
            <a:ext cx="6857999" cy="6858000"/>
          </a:xfrm>
          <a:custGeom>
            <a:avLst/>
            <a:gdLst>
              <a:gd name="connsiteX0" fmla="*/ 0 w 6857999"/>
              <a:gd name="connsiteY0" fmla="*/ 0 h 6858000"/>
              <a:gd name="connsiteX1" fmla="*/ 6857999 w 6857999"/>
              <a:gd name="connsiteY1" fmla="*/ 0 h 6858000"/>
              <a:gd name="connsiteX2" fmla="*/ 6857999 w 6857999"/>
              <a:gd name="connsiteY2" fmla="*/ 6858000 h 6858000"/>
              <a:gd name="connsiteX3" fmla="*/ 0 w 6857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7999" h="6858000">
                <a:moveTo>
                  <a:pt x="0" y="0"/>
                </a:moveTo>
                <a:lnTo>
                  <a:pt x="6857999" y="0"/>
                </a:lnTo>
                <a:lnTo>
                  <a:pt x="6857999" y="6858000"/>
                </a:lnTo>
                <a:lnTo>
                  <a:pt x="0" y="6858000"/>
                </a:lnTo>
                <a:close/>
              </a:path>
            </a:pathLst>
          </a:custGeom>
        </p:spPr>
      </p:pic>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320195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3" name="Picture 2" descr="A person standing next to a person&#10;&#10;Description automatically generated">
            <a:extLst>
              <a:ext uri="{FF2B5EF4-FFF2-40B4-BE49-F238E27FC236}">
                <a16:creationId xmlns:a16="http://schemas.microsoft.com/office/drawing/2014/main" id="{FA06BC97-B22B-4FDF-A8FF-41339A35E1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9497" t="1090" r="15237" b="818"/>
          <a:stretch/>
        </p:blipFill>
        <p:spPr>
          <a:xfrm>
            <a:off x="5334000" y="10"/>
            <a:ext cx="6858000" cy="6857990"/>
          </a:xfrm>
          <a:custGeom>
            <a:avLst/>
            <a:gdLst>
              <a:gd name="connsiteX0" fmla="*/ 0 w 6858000"/>
              <a:gd name="connsiteY0" fmla="*/ 0 h 6857990"/>
              <a:gd name="connsiteX1" fmla="*/ 6858000 w 6858000"/>
              <a:gd name="connsiteY1" fmla="*/ 0 h 6857990"/>
              <a:gd name="connsiteX2" fmla="*/ 6858000 w 6858000"/>
              <a:gd name="connsiteY2" fmla="*/ 6857990 h 6857990"/>
              <a:gd name="connsiteX3" fmla="*/ 0 w 6858000"/>
              <a:gd name="connsiteY3" fmla="*/ 6857990 h 6857990"/>
            </a:gdLst>
            <a:ahLst/>
            <a:cxnLst>
              <a:cxn ang="0">
                <a:pos x="connsiteX0" y="connsiteY0"/>
              </a:cxn>
              <a:cxn ang="0">
                <a:pos x="connsiteX1" y="connsiteY1"/>
              </a:cxn>
              <a:cxn ang="0">
                <a:pos x="connsiteX2" y="connsiteY2"/>
              </a:cxn>
              <a:cxn ang="0">
                <a:pos x="connsiteX3" y="connsiteY3"/>
              </a:cxn>
            </a:cxnLst>
            <a:rect l="l" t="t" r="r" b="b"/>
            <a:pathLst>
              <a:path w="6858000" h="6857990">
                <a:moveTo>
                  <a:pt x="0" y="0"/>
                </a:moveTo>
                <a:lnTo>
                  <a:pt x="6858000" y="0"/>
                </a:lnTo>
                <a:lnTo>
                  <a:pt x="6858000" y="6857990"/>
                </a:lnTo>
                <a:lnTo>
                  <a:pt x="0" y="6857990"/>
                </a:lnTo>
                <a:close/>
              </a:path>
            </a:pathLst>
          </a:custGeom>
        </p:spPr>
      </p:pic>
    </p:spTree>
    <p:extLst>
      <p:ext uri="{BB962C8B-B14F-4D97-AF65-F5344CB8AC3E}">
        <p14:creationId xmlns:p14="http://schemas.microsoft.com/office/powerpoint/2010/main" val="41100967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92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8" name="Footer Placeholder 1">
            <a:extLst>
              <a:ext uri="{FF2B5EF4-FFF2-40B4-BE49-F238E27FC236}">
                <a16:creationId xmlns:a16="http://schemas.microsoft.com/office/drawing/2014/main" id="{E6159C5B-69CB-48B6-B0EE-7EF7E4015FCA}"/>
              </a:ext>
            </a:extLst>
          </p:cNvPr>
          <p:cNvSpPr txBox="1">
            <a:spLocks/>
          </p:cNvSpPr>
          <p:nvPr userDrawn="1"/>
        </p:nvSpPr>
        <p:spPr>
          <a:xfrm>
            <a:off x="294703" y="6607631"/>
            <a:ext cx="1884935"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Microsoft Confidential—Internal only</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690501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No Foo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CD9540B0-260B-4D24-855B-5FA4ED8E603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000295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
        <p:nvSpPr>
          <p:cNvPr id="4" name="Slide Number Placeholder 3">
            <a:extLst>
              <a:ext uri="{FF2B5EF4-FFF2-40B4-BE49-F238E27FC236}">
                <a16:creationId xmlns:a16="http://schemas.microsoft.com/office/drawing/2014/main" id="{093063C3-C51F-47DD-AA25-5918F615DFA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6339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38554"/>
          </a:xfrm>
        </p:spPr>
        <p:txBody>
          <a:bodyPr/>
          <a:lstStyle>
            <a:lvl1pPr marL="0" indent="0">
              <a:buNone/>
              <a:defRPr sz="22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pic>
        <p:nvPicPr>
          <p:cNvPr id="10" name="Picture 9" descr="A picture containing circuit, stage, computer&#10;&#10;Description automatically generated">
            <a:extLst>
              <a:ext uri="{FF2B5EF4-FFF2-40B4-BE49-F238E27FC236}">
                <a16:creationId xmlns:a16="http://schemas.microsoft.com/office/drawing/2014/main" id="{8F7DFC0A-E28D-4582-8858-499AAA54AAC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30" r="1669" b="896"/>
          <a:stretch/>
        </p:blipFill>
        <p:spPr>
          <a:xfrm>
            <a:off x="335652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2" name="Picture 11" descr="A person using a computer&#10;&#10;Description automatically generated">
            <a:extLst>
              <a:ext uri="{FF2B5EF4-FFF2-40B4-BE49-F238E27FC236}">
                <a16:creationId xmlns:a16="http://schemas.microsoft.com/office/drawing/2014/main" id="{51828D70-5256-4C7C-83CD-61D2817645E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742" t="-1" r="25464" b="1177"/>
          <a:stretch/>
        </p:blipFill>
        <p:spPr>
          <a:xfrm>
            <a:off x="890117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4" name="Picture 13" descr="A person sitting on a bed&#10;&#10;Description automatically generated">
            <a:extLst>
              <a:ext uri="{FF2B5EF4-FFF2-40B4-BE49-F238E27FC236}">
                <a16:creationId xmlns:a16="http://schemas.microsoft.com/office/drawing/2014/main" id="{1F84BFC7-353C-414A-8AC9-EEAD1B681804}"/>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25003" t="-2" r="9210" b="1215"/>
          <a:stretch/>
        </p:blipFill>
        <p:spPr>
          <a:xfrm>
            <a:off x="58420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6" name="Picture 15" descr="A group of people looking at a computer&#10;&#10;Description automatically generated">
            <a:extLst>
              <a:ext uri="{FF2B5EF4-FFF2-40B4-BE49-F238E27FC236}">
                <a16:creationId xmlns:a16="http://schemas.microsoft.com/office/drawing/2014/main" id="{D87C71F3-3DD8-4807-BB61-787941A44A9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2" t="-1" r="21688" b="889"/>
          <a:stretch/>
        </p:blipFill>
        <p:spPr>
          <a:xfrm>
            <a:off x="612885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825689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grpSp>
        <p:nvGrpSpPr>
          <p:cNvPr id="5" name="Group 4">
            <a:extLst>
              <a:ext uri="{FF2B5EF4-FFF2-40B4-BE49-F238E27FC236}">
                <a16:creationId xmlns:a16="http://schemas.microsoft.com/office/drawing/2014/main" id="{4BCCCF64-71E1-4729-9F7E-EFD6940D31B6}"/>
              </a:ext>
            </a:extLst>
          </p:cNvPr>
          <p:cNvGrpSpPr/>
          <p:nvPr userDrawn="1"/>
        </p:nvGrpSpPr>
        <p:grpSpPr>
          <a:xfrm>
            <a:off x="3246977" y="831080"/>
            <a:ext cx="6860723" cy="6860669"/>
            <a:chOff x="3246977" y="831080"/>
            <a:chExt cx="6860723" cy="6860669"/>
          </a:xfrm>
        </p:grpSpPr>
        <p:sp>
          <p:nvSpPr>
            <p:cNvPr id="6" name="Freeform 89">
              <a:extLst>
                <a:ext uri="{FF2B5EF4-FFF2-40B4-BE49-F238E27FC236}">
                  <a16:creationId xmlns:a16="http://schemas.microsoft.com/office/drawing/2014/main" id="{3CD7BBA3-FEA0-4DEA-B996-8C8BB3EE66AC}"/>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 name="Freeform 90">
              <a:extLst>
                <a:ext uri="{FF2B5EF4-FFF2-40B4-BE49-F238E27FC236}">
                  <a16:creationId xmlns:a16="http://schemas.microsoft.com/office/drawing/2014/main" id="{74342157-51A0-4981-97C9-C834C757F62A}"/>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 name="Freeform 91">
              <a:extLst>
                <a:ext uri="{FF2B5EF4-FFF2-40B4-BE49-F238E27FC236}">
                  <a16:creationId xmlns:a16="http://schemas.microsoft.com/office/drawing/2014/main" id="{54E92782-0944-4D26-9729-E8FCE1E3308E}"/>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Freeform 92">
              <a:extLst>
                <a:ext uri="{FF2B5EF4-FFF2-40B4-BE49-F238E27FC236}">
                  <a16:creationId xmlns:a16="http://schemas.microsoft.com/office/drawing/2014/main" id="{9DC4AB46-B773-458F-9ACA-EEE61C463CE0}"/>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Freeform 93">
              <a:extLst>
                <a:ext uri="{FF2B5EF4-FFF2-40B4-BE49-F238E27FC236}">
                  <a16:creationId xmlns:a16="http://schemas.microsoft.com/office/drawing/2014/main" id="{2526E8B4-592D-446F-A6BE-4B163BF07596}"/>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 name="Freeform 94">
              <a:extLst>
                <a:ext uri="{FF2B5EF4-FFF2-40B4-BE49-F238E27FC236}">
                  <a16:creationId xmlns:a16="http://schemas.microsoft.com/office/drawing/2014/main" id="{48C1643B-FA7D-4F8E-BF0C-A3522F5B9ADF}"/>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 name="Freeform 95">
              <a:extLst>
                <a:ext uri="{FF2B5EF4-FFF2-40B4-BE49-F238E27FC236}">
                  <a16:creationId xmlns:a16="http://schemas.microsoft.com/office/drawing/2014/main" id="{BF759446-1C0D-4B04-B6C9-665FFEFAFFC9}"/>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5" name="Freeform 96">
              <a:extLst>
                <a:ext uri="{FF2B5EF4-FFF2-40B4-BE49-F238E27FC236}">
                  <a16:creationId xmlns:a16="http://schemas.microsoft.com/office/drawing/2014/main" id="{6B9CE428-AC95-46F2-AA16-383EE8289FB5}"/>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6" name="Freeform 97">
              <a:extLst>
                <a:ext uri="{FF2B5EF4-FFF2-40B4-BE49-F238E27FC236}">
                  <a16:creationId xmlns:a16="http://schemas.microsoft.com/office/drawing/2014/main" id="{EE4B929F-949C-4080-8187-DB8B45FBC1C5}"/>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17" name="TextBox 16">
            <a:extLst>
              <a:ext uri="{FF2B5EF4-FFF2-40B4-BE49-F238E27FC236}">
                <a16:creationId xmlns:a16="http://schemas.microsoft.com/office/drawing/2014/main" id="{EB03DA73-B482-4BCF-B739-DCACC3CD21FD}"/>
              </a:ext>
            </a:extLst>
          </p:cNvPr>
          <p:cNvSpPr txBox="1"/>
          <p:nvPr userDrawn="1"/>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18" name="Picture 17">
            <a:extLst>
              <a:ext uri="{FF2B5EF4-FFF2-40B4-BE49-F238E27FC236}">
                <a16:creationId xmlns:a16="http://schemas.microsoft.com/office/drawing/2014/main" id="{28AF36BE-A84B-4855-AD4C-1709041E28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508" t="1618" r="10707" b="1923"/>
          <a:stretch/>
        </p:blipFill>
        <p:spPr>
          <a:xfrm>
            <a:off x="3391524"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a:ln w="19050">
            <a:solidFill>
              <a:schemeClr val="bg1"/>
            </a:solidFill>
          </a:ln>
        </p:spPr>
      </p:pic>
      <p:pic>
        <p:nvPicPr>
          <p:cNvPr id="19" name="Picture 18" descr="A person sitting on a chair&#10;&#10;Description automatically generated">
            <a:extLst>
              <a:ext uri="{FF2B5EF4-FFF2-40B4-BE49-F238E27FC236}">
                <a16:creationId xmlns:a16="http://schemas.microsoft.com/office/drawing/2014/main" id="{CD12F26F-366B-4F62-B04E-1A6CBF4E432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34" t="2524" r="11281" b="1306"/>
          <a:stretch/>
        </p:blipFill>
        <p:spPr>
          <a:xfrm>
            <a:off x="6194787"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a:ln w="19050">
            <a:solidFill>
              <a:schemeClr val="bg1"/>
            </a:solidFill>
          </a:ln>
        </p:spPr>
      </p:pic>
      <p:pic>
        <p:nvPicPr>
          <p:cNvPr id="20" name="Picture 19" descr="A person looking at the camera&#10;&#10;Description automatically generated">
            <a:extLst>
              <a:ext uri="{FF2B5EF4-FFF2-40B4-BE49-F238E27FC236}">
                <a16:creationId xmlns:a16="http://schemas.microsoft.com/office/drawing/2014/main" id="{59DF8995-E3D6-4251-8EE2-5A703A1139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16714" t="1979" r="23584" b="2140"/>
          <a:stretch/>
        </p:blipFill>
        <p:spPr>
          <a:xfrm>
            <a:off x="586232"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a:ln w="19050">
            <a:solidFill>
              <a:schemeClr val="bg1"/>
            </a:solidFill>
          </a:ln>
        </p:spPr>
      </p:pic>
      <p:pic>
        <p:nvPicPr>
          <p:cNvPr id="43" name="Picture 42" descr="A picture containing person, computer, person, using&#10;&#10;Description automatically generated">
            <a:extLst>
              <a:ext uri="{FF2B5EF4-FFF2-40B4-BE49-F238E27FC236}">
                <a16:creationId xmlns:a16="http://schemas.microsoft.com/office/drawing/2014/main" id="{149CB9F1-C8D2-4017-99DD-5A104089CE2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8998047"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a:ln w="19050">
            <a:solidFill>
              <a:schemeClr val="bg1"/>
            </a:solidFill>
          </a:ln>
        </p:spPr>
      </p:pic>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553998"/>
          </a:xfrm>
        </p:spPr>
        <p:txBody>
          <a:bodyPr wrap="square" anchor="t">
            <a:spAutoFit/>
          </a:bodyPr>
          <a:lstStyle>
            <a:lvl1pPr marL="290513" indent="-228600" algn="ctr">
              <a:buNone/>
              <a:tabLst/>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a:p>
            <a:pPr marL="228600" lvl="1" indent="-228600" algn="ctr" defTabSz="914367">
              <a:spcBef>
                <a:spcPts val="0"/>
              </a:spcBef>
              <a:buSzTx/>
            </a:pPr>
            <a:r>
              <a:rPr lang="en-US"/>
              <a:t>Second level</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28843" y="4217923"/>
            <a:ext cx="2739386" cy="553998"/>
          </a:xfrm>
        </p:spPr>
        <p:txBody>
          <a:bodyPr wrap="square" anchor="t">
            <a:spAutoFit/>
          </a:bodyPr>
          <a:lstStyle>
            <a:lvl1pPr marL="228600" indent="-228600"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69277"/>
          </a:xfrm>
          <a:noFill/>
        </p:spPr>
        <p:txBody>
          <a:bodyPr wrap="square">
            <a:spAutoFit/>
          </a:bodyPr>
          <a:lstStyle>
            <a:lvl1pPr algn="r">
              <a:buNone/>
              <a:defRPr kumimoji="0" lang="en-US" sz="11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91" name="Slide Number Placeholder 3">
            <a:extLst>
              <a:ext uri="{FF2B5EF4-FFF2-40B4-BE49-F238E27FC236}">
                <a16:creationId xmlns:a16="http://schemas.microsoft.com/office/drawing/2014/main" id="{3EB410B7-7D9E-431F-9E35-38FFF7284ABB}"/>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108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userDrawn="1"/>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134" name="Group 133">
            <a:extLst>
              <a:ext uri="{FF2B5EF4-FFF2-40B4-BE49-F238E27FC236}">
                <a16:creationId xmlns:a16="http://schemas.microsoft.com/office/drawing/2014/main" id="{E20DDB0F-A0B7-4F15-A7AB-E98D2992DEE3}"/>
              </a:ext>
            </a:extLst>
          </p:cNvPr>
          <p:cNvGrpSpPr/>
          <p:nvPr userDrawn="1"/>
        </p:nvGrpSpPr>
        <p:grpSpPr>
          <a:xfrm>
            <a:off x="2665638" y="949643"/>
            <a:ext cx="6860723" cy="6860669"/>
            <a:chOff x="3246977" y="831080"/>
            <a:chExt cx="6860723" cy="6860669"/>
          </a:xfrm>
        </p:grpSpPr>
        <p:sp>
          <p:nvSpPr>
            <p:cNvPr id="135" name="Freeform 89">
              <a:extLst>
                <a:ext uri="{FF2B5EF4-FFF2-40B4-BE49-F238E27FC236}">
                  <a16:creationId xmlns:a16="http://schemas.microsoft.com/office/drawing/2014/main" id="{D2D3FB0A-0D61-4A25-A18E-215FE041081E}"/>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6" name="Freeform 90">
              <a:extLst>
                <a:ext uri="{FF2B5EF4-FFF2-40B4-BE49-F238E27FC236}">
                  <a16:creationId xmlns:a16="http://schemas.microsoft.com/office/drawing/2014/main" id="{6720BC53-200B-4FC8-98FA-1E08106A5B03}"/>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7" name="Freeform 91">
              <a:extLst>
                <a:ext uri="{FF2B5EF4-FFF2-40B4-BE49-F238E27FC236}">
                  <a16:creationId xmlns:a16="http://schemas.microsoft.com/office/drawing/2014/main" id="{E5FC8671-399E-46F5-B64A-7DD7F8276384}"/>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8" name="Freeform 92">
              <a:extLst>
                <a:ext uri="{FF2B5EF4-FFF2-40B4-BE49-F238E27FC236}">
                  <a16:creationId xmlns:a16="http://schemas.microsoft.com/office/drawing/2014/main" id="{794C0722-5FA4-4567-8229-A82AA838EA87}"/>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9" name="Freeform 93">
              <a:extLst>
                <a:ext uri="{FF2B5EF4-FFF2-40B4-BE49-F238E27FC236}">
                  <a16:creationId xmlns:a16="http://schemas.microsoft.com/office/drawing/2014/main" id="{7FBFBD43-DD15-4EA3-A190-CE7EAF02C238}"/>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0" name="Freeform 94">
              <a:extLst>
                <a:ext uri="{FF2B5EF4-FFF2-40B4-BE49-F238E27FC236}">
                  <a16:creationId xmlns:a16="http://schemas.microsoft.com/office/drawing/2014/main" id="{18146C05-44FC-48B2-89B2-A393BFC2AB9C}"/>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1" name="Freeform 95">
              <a:extLst>
                <a:ext uri="{FF2B5EF4-FFF2-40B4-BE49-F238E27FC236}">
                  <a16:creationId xmlns:a16="http://schemas.microsoft.com/office/drawing/2014/main" id="{B8455BE3-DEE1-4DB0-A351-BB3AC4E7D844}"/>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2" name="Freeform 96">
              <a:extLst>
                <a:ext uri="{FF2B5EF4-FFF2-40B4-BE49-F238E27FC236}">
                  <a16:creationId xmlns:a16="http://schemas.microsoft.com/office/drawing/2014/main" id="{58E98C52-1321-44B3-80A3-4AA669E915AD}"/>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3" name="Freeform 97">
              <a:extLst>
                <a:ext uri="{FF2B5EF4-FFF2-40B4-BE49-F238E27FC236}">
                  <a16:creationId xmlns:a16="http://schemas.microsoft.com/office/drawing/2014/main" id="{E597D246-23DD-4E21-8DD0-CB8089B87A7F}"/>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userDrawn="1"/>
        </p:nvCxnSpPr>
        <p:spPr>
          <a:xfrm>
            <a:off x="588263" y="1206881"/>
            <a:ext cx="274320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userDrawn="1"/>
        </p:nvCxnSpPr>
        <p:spPr>
          <a:xfrm flipH="1">
            <a:off x="8873999" y="1206881"/>
            <a:ext cx="274320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308551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50F4A92-DCDC-49BA-906F-D711DB97CBD1}"/>
              </a:ext>
            </a:extLst>
          </p:cNvPr>
          <p:cNvGrpSpPr/>
          <p:nvPr userDrawn="1"/>
        </p:nvGrpSpPr>
        <p:grpSpPr>
          <a:xfrm>
            <a:off x="2665638" y="243939"/>
            <a:ext cx="6860723" cy="6860669"/>
            <a:chOff x="3246977" y="831080"/>
            <a:chExt cx="6860723" cy="6860669"/>
          </a:xfrm>
        </p:grpSpPr>
        <p:sp>
          <p:nvSpPr>
            <p:cNvPr id="29" name="Freeform 89">
              <a:extLst>
                <a:ext uri="{FF2B5EF4-FFF2-40B4-BE49-F238E27FC236}">
                  <a16:creationId xmlns:a16="http://schemas.microsoft.com/office/drawing/2014/main" id="{86F75EFE-81F6-4E87-B736-155F9CFE0018}"/>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0" name="Freeform 90">
              <a:extLst>
                <a:ext uri="{FF2B5EF4-FFF2-40B4-BE49-F238E27FC236}">
                  <a16:creationId xmlns:a16="http://schemas.microsoft.com/office/drawing/2014/main" id="{40714717-A8E9-4A13-82C3-4CF01BA14BA0}"/>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1" name="Freeform 91">
              <a:extLst>
                <a:ext uri="{FF2B5EF4-FFF2-40B4-BE49-F238E27FC236}">
                  <a16:creationId xmlns:a16="http://schemas.microsoft.com/office/drawing/2014/main" id="{8AB131AB-1061-430F-B3CD-4F0E5B6C4C91}"/>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2" name="Freeform 92">
              <a:extLst>
                <a:ext uri="{FF2B5EF4-FFF2-40B4-BE49-F238E27FC236}">
                  <a16:creationId xmlns:a16="http://schemas.microsoft.com/office/drawing/2014/main" id="{7F23F44B-508D-4A51-BB22-61DA9193E345}"/>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 name="Freeform 93">
              <a:extLst>
                <a:ext uri="{FF2B5EF4-FFF2-40B4-BE49-F238E27FC236}">
                  <a16:creationId xmlns:a16="http://schemas.microsoft.com/office/drawing/2014/main" id="{47DA8A9A-5AAD-4E96-B94A-426CB0D9793B}"/>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4" name="Freeform 94">
              <a:extLst>
                <a:ext uri="{FF2B5EF4-FFF2-40B4-BE49-F238E27FC236}">
                  <a16:creationId xmlns:a16="http://schemas.microsoft.com/office/drawing/2014/main" id="{772D89C9-0AFD-4276-A586-6F32D3AD2BD3}"/>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5" name="Freeform 95">
              <a:extLst>
                <a:ext uri="{FF2B5EF4-FFF2-40B4-BE49-F238E27FC236}">
                  <a16:creationId xmlns:a16="http://schemas.microsoft.com/office/drawing/2014/main" id="{09521E93-6906-4073-87C4-D9697BA6EC6B}"/>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6" name="Freeform 96">
              <a:extLst>
                <a:ext uri="{FF2B5EF4-FFF2-40B4-BE49-F238E27FC236}">
                  <a16:creationId xmlns:a16="http://schemas.microsoft.com/office/drawing/2014/main" id="{D83650B3-6EE4-45CC-A399-97EC75851EA7}"/>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7" name="Freeform 97">
              <a:extLst>
                <a:ext uri="{FF2B5EF4-FFF2-40B4-BE49-F238E27FC236}">
                  <a16:creationId xmlns:a16="http://schemas.microsoft.com/office/drawing/2014/main" id="{776F3218-E514-4AC1-928D-6712427CDAA2}"/>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userDrawn="1"/>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userDrawn="1"/>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82451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167887" cy="553998"/>
          </a:xfrm>
        </p:spPr>
        <p:txBody>
          <a:bodyPr anchor="ctr" anchorCtr="0">
            <a:spAutoFit/>
          </a:bodyPr>
          <a:lstStyle>
            <a:lvl1pPr>
              <a:defRPr>
                <a:solidFill>
                  <a:schemeClr val="accent1"/>
                </a:solidFill>
              </a:defRPr>
            </a:lvl1pPr>
          </a:lstStyle>
          <a:p>
            <a:r>
              <a:rPr lang="en-US"/>
              <a:t>Add Section Title</a:t>
            </a:r>
          </a:p>
        </p:txBody>
      </p:sp>
      <p:sp>
        <p:nvSpPr>
          <p:cNvPr id="19" name="Freeform: Shape 18">
            <a:extLst>
              <a:ext uri="{FF2B5EF4-FFF2-40B4-BE49-F238E27FC236}">
                <a16:creationId xmlns:a16="http://schemas.microsoft.com/office/drawing/2014/main" id="{803407A8-82DD-4AE1-B5FB-B4EF2F9C9FE4}"/>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63" name="Picture 62" descr="A person sitting on a bed&#10;&#10;Description automatically generated">
            <a:extLst>
              <a:ext uri="{FF2B5EF4-FFF2-40B4-BE49-F238E27FC236}">
                <a16:creationId xmlns:a16="http://schemas.microsoft.com/office/drawing/2014/main" id="{D58E4A70-2915-407A-A288-208A93BF2FA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1" y="2315074"/>
            <a:ext cx="2192365" cy="2226046"/>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55" name="Picture 54">
            <a:extLst>
              <a:ext uri="{FF2B5EF4-FFF2-40B4-BE49-F238E27FC236}">
                <a16:creationId xmlns:a16="http://schemas.microsoft.com/office/drawing/2014/main" id="{126A3741-2404-4D0C-AC41-B95C012A83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24830" y="90831"/>
            <a:ext cx="4434487" cy="218093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59" name="Picture 58">
            <a:extLst>
              <a:ext uri="{FF2B5EF4-FFF2-40B4-BE49-F238E27FC236}">
                <a16:creationId xmlns:a16="http://schemas.microsoft.com/office/drawing/2014/main" id="{2AFFB3F3-DBD4-4D7E-AE8D-ECA32FD4358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60" name="Picture 59">
            <a:extLst>
              <a:ext uri="{FF2B5EF4-FFF2-40B4-BE49-F238E27FC236}">
                <a16:creationId xmlns:a16="http://schemas.microsoft.com/office/drawing/2014/main" id="{5C108C0A-09C4-4B0A-A5B4-A28675540E8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424829" y="4586231"/>
            <a:ext cx="4434486" cy="2181210"/>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62" name="Picture 61">
            <a:extLst>
              <a:ext uri="{FF2B5EF4-FFF2-40B4-BE49-F238E27FC236}">
                <a16:creationId xmlns:a16="http://schemas.microsoft.com/office/drawing/2014/main" id="{171A705B-DDA4-482C-8FCA-BDD924BE0FFB}"/>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t="-1"/>
          <a:stretch/>
        </p:blipFill>
        <p:spPr>
          <a:xfrm>
            <a:off x="9909074" y="4586233"/>
            <a:ext cx="2192365" cy="218120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3" name="Picture 2" descr="A person standing in a room&#10;&#10;Description automatically generated">
            <a:extLst>
              <a:ext uri="{FF2B5EF4-FFF2-40B4-BE49-F238E27FC236}">
                <a16:creationId xmlns:a16="http://schemas.microsoft.com/office/drawing/2014/main" id="{58A8DA32-94D8-4A22-9AEE-87569997DDA3}"/>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l="22232" r="15271" b="746"/>
          <a:stretch/>
        </p:blipFill>
        <p:spPr>
          <a:xfrm>
            <a:off x="9909075" y="90830"/>
            <a:ext cx="2192365" cy="2180937"/>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spTree>
    <p:extLst>
      <p:ext uri="{BB962C8B-B14F-4D97-AF65-F5344CB8AC3E}">
        <p14:creationId xmlns:p14="http://schemas.microsoft.com/office/powerpoint/2010/main" val="3385324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50F4A92-DCDC-49BA-906F-D711DB97CBD1}"/>
              </a:ext>
            </a:extLst>
          </p:cNvPr>
          <p:cNvGrpSpPr/>
          <p:nvPr userDrawn="1"/>
        </p:nvGrpSpPr>
        <p:grpSpPr>
          <a:xfrm>
            <a:off x="3246977" y="831080"/>
            <a:ext cx="6860723" cy="6860669"/>
            <a:chOff x="3246977" y="831080"/>
            <a:chExt cx="6860723" cy="6860669"/>
          </a:xfrm>
        </p:grpSpPr>
        <p:sp>
          <p:nvSpPr>
            <p:cNvPr id="29" name="Freeform 89">
              <a:extLst>
                <a:ext uri="{FF2B5EF4-FFF2-40B4-BE49-F238E27FC236}">
                  <a16:creationId xmlns:a16="http://schemas.microsoft.com/office/drawing/2014/main" id="{86F75EFE-81F6-4E87-B736-155F9CFE0018}"/>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0" name="Freeform 90">
              <a:extLst>
                <a:ext uri="{FF2B5EF4-FFF2-40B4-BE49-F238E27FC236}">
                  <a16:creationId xmlns:a16="http://schemas.microsoft.com/office/drawing/2014/main" id="{40714717-A8E9-4A13-82C3-4CF01BA14BA0}"/>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1" name="Freeform 91">
              <a:extLst>
                <a:ext uri="{FF2B5EF4-FFF2-40B4-BE49-F238E27FC236}">
                  <a16:creationId xmlns:a16="http://schemas.microsoft.com/office/drawing/2014/main" id="{8AB131AB-1061-430F-B3CD-4F0E5B6C4C91}"/>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2" name="Freeform 92">
              <a:extLst>
                <a:ext uri="{FF2B5EF4-FFF2-40B4-BE49-F238E27FC236}">
                  <a16:creationId xmlns:a16="http://schemas.microsoft.com/office/drawing/2014/main" id="{7F23F44B-508D-4A51-BB22-61DA9193E345}"/>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 name="Freeform 93">
              <a:extLst>
                <a:ext uri="{FF2B5EF4-FFF2-40B4-BE49-F238E27FC236}">
                  <a16:creationId xmlns:a16="http://schemas.microsoft.com/office/drawing/2014/main" id="{47DA8A9A-5AAD-4E96-B94A-426CB0D9793B}"/>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4" name="Freeform 94">
              <a:extLst>
                <a:ext uri="{FF2B5EF4-FFF2-40B4-BE49-F238E27FC236}">
                  <a16:creationId xmlns:a16="http://schemas.microsoft.com/office/drawing/2014/main" id="{772D89C9-0AFD-4276-A586-6F32D3AD2BD3}"/>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5" name="Freeform 95">
              <a:extLst>
                <a:ext uri="{FF2B5EF4-FFF2-40B4-BE49-F238E27FC236}">
                  <a16:creationId xmlns:a16="http://schemas.microsoft.com/office/drawing/2014/main" id="{09521E93-6906-4073-87C4-D9697BA6EC6B}"/>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6" name="Freeform 96">
              <a:extLst>
                <a:ext uri="{FF2B5EF4-FFF2-40B4-BE49-F238E27FC236}">
                  <a16:creationId xmlns:a16="http://schemas.microsoft.com/office/drawing/2014/main" id="{D83650B3-6EE4-45CC-A399-97EC75851EA7}"/>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7" name="Freeform 97">
              <a:extLst>
                <a:ext uri="{FF2B5EF4-FFF2-40B4-BE49-F238E27FC236}">
                  <a16:creationId xmlns:a16="http://schemas.microsoft.com/office/drawing/2014/main" id="{776F3218-E514-4AC1-928D-6712427CDAA2}"/>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grpSp>
        <p:nvGrpSpPr>
          <p:cNvPr id="287" name="Group 286">
            <a:extLst>
              <a:ext uri="{FF2B5EF4-FFF2-40B4-BE49-F238E27FC236}">
                <a16:creationId xmlns:a16="http://schemas.microsoft.com/office/drawing/2014/main" id="{E3CE007B-7F7F-4A6D-9D55-4DBB747ACE33}"/>
              </a:ext>
            </a:extLst>
          </p:cNvPr>
          <p:cNvGrpSpPr>
            <a:grpSpLocks noChangeAspect="1"/>
          </p:cNvGrpSpPr>
          <p:nvPr userDrawn="1"/>
        </p:nvGrpSpPr>
        <p:grpSpPr>
          <a:xfrm>
            <a:off x="1855619" y="1555980"/>
            <a:ext cx="831086" cy="831086"/>
            <a:chOff x="3971738" y="2493822"/>
            <a:chExt cx="831086" cy="831086"/>
          </a:xfrm>
        </p:grpSpPr>
        <p:grpSp>
          <p:nvGrpSpPr>
            <p:cNvPr id="288" name="Group 287">
              <a:extLst>
                <a:ext uri="{FF2B5EF4-FFF2-40B4-BE49-F238E27FC236}">
                  <a16:creationId xmlns:a16="http://schemas.microsoft.com/office/drawing/2014/main" id="{CAA833C6-EB60-472E-B630-C3EB8290D13F}"/>
                </a:ext>
              </a:extLst>
            </p:cNvPr>
            <p:cNvGrpSpPr>
              <a:grpSpLocks/>
            </p:cNvGrpSpPr>
            <p:nvPr/>
          </p:nvGrpSpPr>
          <p:grpSpPr>
            <a:xfrm>
              <a:off x="3971738" y="2493822"/>
              <a:ext cx="831086" cy="831086"/>
              <a:chOff x="2677356" y="489672"/>
              <a:chExt cx="832104" cy="832104"/>
            </a:xfrm>
          </p:grpSpPr>
          <p:sp>
            <p:nvSpPr>
              <p:cNvPr id="297" name="Oval 296">
                <a:extLst>
                  <a:ext uri="{FF2B5EF4-FFF2-40B4-BE49-F238E27FC236}">
                    <a16:creationId xmlns:a16="http://schemas.microsoft.com/office/drawing/2014/main" id="{6CBFF4F7-12CD-49F7-ADAD-11223A81A58A}"/>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298" name="Oval 297">
                <a:extLst>
                  <a:ext uri="{FF2B5EF4-FFF2-40B4-BE49-F238E27FC236}">
                    <a16:creationId xmlns:a16="http://schemas.microsoft.com/office/drawing/2014/main" id="{E1473F34-8403-4467-A839-240E2E3CAC86}"/>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289" name="Group 288">
              <a:extLst>
                <a:ext uri="{FF2B5EF4-FFF2-40B4-BE49-F238E27FC236}">
                  <a16:creationId xmlns:a16="http://schemas.microsoft.com/office/drawing/2014/main" id="{DE664E5D-A9BB-41AF-91A1-C47CDAC0A758}"/>
                </a:ext>
                <a:ext uri="{C183D7F6-B498-43B3-948B-1728B52AA6E4}">
                  <adec:decorative xmlns:adec="http://schemas.microsoft.com/office/drawing/2017/decorative" val="1"/>
                </a:ext>
              </a:extLst>
            </p:cNvPr>
            <p:cNvGrpSpPr/>
            <p:nvPr/>
          </p:nvGrpSpPr>
          <p:grpSpPr>
            <a:xfrm>
              <a:off x="4173686" y="2705109"/>
              <a:ext cx="427190" cy="408512"/>
              <a:chOff x="694812" y="1944419"/>
              <a:chExt cx="840618" cy="803864"/>
            </a:xfrm>
          </p:grpSpPr>
          <p:cxnSp>
            <p:nvCxnSpPr>
              <p:cNvPr id="290" name="Straight Connector 43">
                <a:extLst>
                  <a:ext uri="{FF2B5EF4-FFF2-40B4-BE49-F238E27FC236}">
                    <a16:creationId xmlns:a16="http://schemas.microsoft.com/office/drawing/2014/main" id="{5D3593FD-74C4-4256-A7B2-58EAEB04C275}"/>
                  </a:ext>
                </a:extLst>
              </p:cNvPr>
              <p:cNvCxnSpPr>
                <a:cxnSpLocks/>
                <a:stCxn id="293" idx="2"/>
                <a:endCxn id="294" idx="3"/>
              </p:cNvCxnSpPr>
              <p:nvPr/>
            </p:nvCxnSpPr>
            <p:spPr>
              <a:xfrm flipH="1">
                <a:off x="871244" y="2403499"/>
                <a:ext cx="71150" cy="256569"/>
              </a:xfrm>
              <a:prstGeom prst="bentConnector3">
                <a:avLst>
                  <a:gd name="adj1" fmla="val 28431"/>
                </a:avLst>
              </a:prstGeom>
              <a:noFill/>
              <a:ln w="12700" cap="flat" cmpd="sng" algn="ctr">
                <a:solidFill>
                  <a:srgbClr val="50E6FF"/>
                </a:solidFill>
                <a:prstDash val="solid"/>
                <a:headEnd type="none"/>
                <a:tailEnd type="none"/>
              </a:ln>
              <a:effectLst/>
            </p:spPr>
          </p:cxnSp>
          <p:cxnSp>
            <p:nvCxnSpPr>
              <p:cNvPr id="291" name="Straight Connector 43">
                <a:extLst>
                  <a:ext uri="{FF2B5EF4-FFF2-40B4-BE49-F238E27FC236}">
                    <a16:creationId xmlns:a16="http://schemas.microsoft.com/office/drawing/2014/main" id="{B487A3BF-F88D-4C3D-8523-5FCAC07962ED}"/>
                  </a:ext>
                </a:extLst>
              </p:cNvPr>
              <p:cNvCxnSpPr>
                <a:cxnSpLocks/>
                <a:endCxn id="296" idx="1"/>
              </p:cNvCxnSpPr>
              <p:nvPr/>
            </p:nvCxnSpPr>
            <p:spPr>
              <a:xfrm rot="16200000" flipH="1">
                <a:off x="1210598" y="2511667"/>
                <a:ext cx="256569" cy="40232"/>
              </a:xfrm>
              <a:prstGeom prst="bentConnector2">
                <a:avLst/>
              </a:prstGeom>
              <a:noFill/>
              <a:ln w="12700" cap="flat" cmpd="sng" algn="ctr">
                <a:solidFill>
                  <a:srgbClr val="50E6FF"/>
                </a:solidFill>
                <a:prstDash val="solid"/>
                <a:headEnd type="none"/>
                <a:tailEnd type="none"/>
              </a:ln>
              <a:effectLst/>
            </p:spPr>
          </p:cxnSp>
          <p:cxnSp>
            <p:nvCxnSpPr>
              <p:cNvPr id="292" name="Straight Connector 43">
                <a:extLst>
                  <a:ext uri="{FF2B5EF4-FFF2-40B4-BE49-F238E27FC236}">
                    <a16:creationId xmlns:a16="http://schemas.microsoft.com/office/drawing/2014/main" id="{E29B9372-43AC-44A9-8F96-72AA851ACD9C}"/>
                  </a:ext>
                </a:extLst>
              </p:cNvPr>
              <p:cNvCxnSpPr>
                <a:cxnSpLocks/>
                <a:endCxn id="295" idx="0"/>
              </p:cNvCxnSpPr>
              <p:nvPr/>
            </p:nvCxnSpPr>
            <p:spPr>
              <a:xfrm flipH="1">
                <a:off x="1115122" y="2403499"/>
                <a:ext cx="0" cy="168353"/>
              </a:xfrm>
              <a:prstGeom prst="straightConnector1">
                <a:avLst/>
              </a:prstGeom>
              <a:noFill/>
              <a:ln w="12700" cap="flat" cmpd="sng" algn="ctr">
                <a:solidFill>
                  <a:srgbClr val="50E6FF"/>
                </a:solidFill>
                <a:prstDash val="solid"/>
                <a:headEnd type="none"/>
                <a:tailEnd type="none"/>
              </a:ln>
              <a:effectLst/>
            </p:spPr>
          </p:cxnSp>
          <p:sp>
            <p:nvSpPr>
              <p:cNvPr id="293" name="cloud" title="Icon of a cloud">
                <a:extLst>
                  <a:ext uri="{FF2B5EF4-FFF2-40B4-BE49-F238E27FC236}">
                    <a16:creationId xmlns:a16="http://schemas.microsoft.com/office/drawing/2014/main" id="{8D791E9D-17E2-48FF-9D53-6CDEF328015D}"/>
                  </a:ext>
                </a:extLst>
              </p:cNvPr>
              <p:cNvSpPr>
                <a:spLocks noChangeAspect="1"/>
              </p:cNvSpPr>
              <p:nvPr/>
            </p:nvSpPr>
            <p:spPr bwMode="auto">
              <a:xfrm>
                <a:off x="756803" y="1944419"/>
                <a:ext cx="725492" cy="45908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4" name="Rectangle: Rounded Corners 293">
                <a:extLst>
                  <a:ext uri="{FF2B5EF4-FFF2-40B4-BE49-F238E27FC236}">
                    <a16:creationId xmlns:a16="http://schemas.microsoft.com/office/drawing/2014/main" id="{32815D83-CC2E-4AB7-A8F8-4820A01BCD4D}"/>
                  </a:ext>
                </a:extLst>
              </p:cNvPr>
              <p:cNvSpPr/>
              <p:nvPr/>
            </p:nvSpPr>
            <p:spPr bwMode="auto">
              <a:xfrm>
                <a:off x="694812"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7368E87A-FFB7-4F81-88BA-DEED2DA208DC}"/>
                  </a:ext>
                </a:extLst>
              </p:cNvPr>
              <p:cNvSpPr/>
              <p:nvPr/>
            </p:nvSpPr>
            <p:spPr bwMode="auto">
              <a:xfrm>
                <a:off x="1026905"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6" name="Rectangle: Rounded Corners 295">
                <a:extLst>
                  <a:ext uri="{FF2B5EF4-FFF2-40B4-BE49-F238E27FC236}">
                    <a16:creationId xmlns:a16="http://schemas.microsoft.com/office/drawing/2014/main" id="{1577DBCE-6F93-43CC-AB38-AC13611F934E}"/>
                  </a:ext>
                </a:extLst>
              </p:cNvPr>
              <p:cNvSpPr/>
              <p:nvPr/>
            </p:nvSpPr>
            <p:spPr bwMode="auto">
              <a:xfrm>
                <a:off x="1358998"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299" name="Group 298">
            <a:extLst>
              <a:ext uri="{FF2B5EF4-FFF2-40B4-BE49-F238E27FC236}">
                <a16:creationId xmlns:a16="http://schemas.microsoft.com/office/drawing/2014/main" id="{F2C892A3-B9DB-4563-A243-2E0A8A5BFFCE}"/>
              </a:ext>
            </a:extLst>
          </p:cNvPr>
          <p:cNvGrpSpPr>
            <a:grpSpLocks noChangeAspect="1"/>
          </p:cNvGrpSpPr>
          <p:nvPr userDrawn="1"/>
        </p:nvGrpSpPr>
        <p:grpSpPr>
          <a:xfrm>
            <a:off x="5680457" y="1555980"/>
            <a:ext cx="831086" cy="831086"/>
            <a:chOff x="2843913" y="1124181"/>
            <a:chExt cx="831086" cy="831086"/>
          </a:xfrm>
        </p:grpSpPr>
        <p:grpSp>
          <p:nvGrpSpPr>
            <p:cNvPr id="300" name="Group 299">
              <a:extLst>
                <a:ext uri="{FF2B5EF4-FFF2-40B4-BE49-F238E27FC236}">
                  <a16:creationId xmlns:a16="http://schemas.microsoft.com/office/drawing/2014/main" id="{4C30EF90-F118-45F4-AD0D-9EE844E4B643}"/>
                </a:ext>
              </a:extLst>
            </p:cNvPr>
            <p:cNvGrpSpPr>
              <a:grpSpLocks/>
            </p:cNvGrpSpPr>
            <p:nvPr/>
          </p:nvGrpSpPr>
          <p:grpSpPr>
            <a:xfrm>
              <a:off x="2843913" y="1124181"/>
              <a:ext cx="831086" cy="831086"/>
              <a:chOff x="2677356" y="489672"/>
              <a:chExt cx="832104" cy="832104"/>
            </a:xfrm>
          </p:grpSpPr>
          <p:sp>
            <p:nvSpPr>
              <p:cNvPr id="326" name="Oval 325">
                <a:extLst>
                  <a:ext uri="{FF2B5EF4-FFF2-40B4-BE49-F238E27FC236}">
                    <a16:creationId xmlns:a16="http://schemas.microsoft.com/office/drawing/2014/main" id="{3CAA0305-D487-4E28-8C35-06AAEF5DB484}"/>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327" name="Oval 326">
                <a:extLst>
                  <a:ext uri="{FF2B5EF4-FFF2-40B4-BE49-F238E27FC236}">
                    <a16:creationId xmlns:a16="http://schemas.microsoft.com/office/drawing/2014/main" id="{3158A2CA-DCD9-40BA-BF62-7BB117E0C1EF}"/>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301" name="Group 300">
              <a:extLst>
                <a:ext uri="{FF2B5EF4-FFF2-40B4-BE49-F238E27FC236}">
                  <a16:creationId xmlns:a16="http://schemas.microsoft.com/office/drawing/2014/main" id="{F75C77B7-F414-45B6-86AF-E8D069E2683F}"/>
                </a:ext>
              </a:extLst>
            </p:cNvPr>
            <p:cNvGrpSpPr/>
            <p:nvPr/>
          </p:nvGrpSpPr>
          <p:grpSpPr>
            <a:xfrm>
              <a:off x="2965947" y="1240473"/>
              <a:ext cx="548304" cy="559028"/>
              <a:chOff x="5783444" y="1968595"/>
              <a:chExt cx="587021" cy="598502"/>
            </a:xfrm>
          </p:grpSpPr>
          <p:grpSp>
            <p:nvGrpSpPr>
              <p:cNvPr id="302" name="Group 301">
                <a:extLst>
                  <a:ext uri="{FF2B5EF4-FFF2-40B4-BE49-F238E27FC236}">
                    <a16:creationId xmlns:a16="http://schemas.microsoft.com/office/drawing/2014/main" id="{20195278-A67E-4DDC-9D27-D1618AD840F6}"/>
                  </a:ext>
                </a:extLst>
              </p:cNvPr>
              <p:cNvGrpSpPr/>
              <p:nvPr/>
            </p:nvGrpSpPr>
            <p:grpSpPr>
              <a:xfrm>
                <a:off x="6090248" y="1986513"/>
                <a:ext cx="151887" cy="229177"/>
                <a:chOff x="5946306" y="2679392"/>
                <a:chExt cx="299388" cy="451736"/>
              </a:xfrm>
            </p:grpSpPr>
            <p:sp>
              <p:nvSpPr>
                <p:cNvPr id="323" name="Freeform: Shape 322">
                  <a:extLst>
                    <a:ext uri="{FF2B5EF4-FFF2-40B4-BE49-F238E27FC236}">
                      <a16:creationId xmlns:a16="http://schemas.microsoft.com/office/drawing/2014/main" id="{436EA242-5520-415A-AF93-A211F93EE974}"/>
                    </a:ext>
                  </a:extLst>
                </p:cNvPr>
                <p:cNvSpPr/>
                <p:nvPr/>
              </p:nvSpPr>
              <p:spPr>
                <a:xfrm>
                  <a:off x="6021800" y="3017208"/>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4" name="Freeform: Shape 323">
                  <a:extLst>
                    <a:ext uri="{FF2B5EF4-FFF2-40B4-BE49-F238E27FC236}">
                      <a16:creationId xmlns:a16="http://schemas.microsoft.com/office/drawing/2014/main" id="{91EB97C3-584B-4C09-B877-A21A472F0CB3}"/>
                    </a:ext>
                  </a:extLst>
                </p:cNvPr>
                <p:cNvSpPr/>
                <p:nvPr/>
              </p:nvSpPr>
              <p:spPr>
                <a:xfrm>
                  <a:off x="6033838" y="3069918"/>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5" name="Freeform: Shape 324">
                  <a:extLst>
                    <a:ext uri="{FF2B5EF4-FFF2-40B4-BE49-F238E27FC236}">
                      <a16:creationId xmlns:a16="http://schemas.microsoft.com/office/drawing/2014/main" id="{AA5818AF-FA02-463B-98AA-97399BE896C7}"/>
                    </a:ext>
                  </a:extLst>
                </p:cNvPr>
                <p:cNvSpPr/>
                <p:nvPr/>
              </p:nvSpPr>
              <p:spPr>
                <a:xfrm>
                  <a:off x="5946306" y="2679392"/>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03" name="Graphic 89">
                <a:extLst>
                  <a:ext uri="{FF2B5EF4-FFF2-40B4-BE49-F238E27FC236}">
                    <a16:creationId xmlns:a16="http://schemas.microsoft.com/office/drawing/2014/main" id="{2E9202A6-1A69-4E0C-8CB4-2ED8A8810716}"/>
                  </a:ext>
                </a:extLst>
              </p:cNvPr>
              <p:cNvGrpSpPr/>
              <p:nvPr/>
            </p:nvGrpSpPr>
            <p:grpSpPr>
              <a:xfrm>
                <a:off x="6142963" y="2251984"/>
                <a:ext cx="227502" cy="315113"/>
                <a:chOff x="4186213" y="2461810"/>
                <a:chExt cx="466725" cy="646461"/>
              </a:xfrm>
            </p:grpSpPr>
            <p:sp>
              <p:nvSpPr>
                <p:cNvPr id="314" name="Freeform: Shape 313">
                  <a:extLst>
                    <a:ext uri="{FF2B5EF4-FFF2-40B4-BE49-F238E27FC236}">
                      <a16:creationId xmlns:a16="http://schemas.microsoft.com/office/drawing/2014/main" id="{32268C28-6DA1-4A58-BF70-789D51141866}"/>
                    </a:ext>
                  </a:extLst>
                </p:cNvPr>
                <p:cNvSpPr/>
                <p:nvPr/>
              </p:nvSpPr>
              <p:spPr>
                <a:xfrm>
                  <a:off x="4255745" y="2557726"/>
                  <a:ext cx="329184" cy="330327"/>
                </a:xfrm>
                <a:custGeom>
                  <a:avLst/>
                  <a:gdLst>
                    <a:gd name="connsiteX0" fmla="*/ 329184 w 329184"/>
                    <a:gd name="connsiteY0" fmla="*/ 165164 h 330327"/>
                    <a:gd name="connsiteX1" fmla="*/ 327660 w 329184"/>
                    <a:gd name="connsiteY1" fmla="*/ 187166 h 330327"/>
                    <a:gd name="connsiteX2" fmla="*/ 164592 w 329184"/>
                    <a:gd name="connsiteY2" fmla="*/ 330327 h 330327"/>
                    <a:gd name="connsiteX3" fmla="*/ 1524 w 329184"/>
                    <a:gd name="connsiteY3" fmla="*/ 187357 h 330327"/>
                    <a:gd name="connsiteX4" fmla="*/ 0 w 329184"/>
                    <a:gd name="connsiteY4" fmla="*/ 165164 h 330327"/>
                    <a:gd name="connsiteX5" fmla="*/ 149352 w 329184"/>
                    <a:gd name="connsiteY5" fmla="*/ 762 h 330327"/>
                    <a:gd name="connsiteX6" fmla="*/ 156115 w 329184"/>
                    <a:gd name="connsiteY6" fmla="*/ 191 h 330327"/>
                    <a:gd name="connsiteX7" fmla="*/ 164592 w 329184"/>
                    <a:gd name="connsiteY7" fmla="*/ 0 h 330327"/>
                    <a:gd name="connsiteX8" fmla="*/ 329184 w 329184"/>
                    <a:gd name="connsiteY8" fmla="*/ 165164 h 33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 h="330327">
                      <a:moveTo>
                        <a:pt x="329184" y="165164"/>
                      </a:moveTo>
                      <a:cubicBezTo>
                        <a:pt x="329184" y="172688"/>
                        <a:pt x="328708" y="180023"/>
                        <a:pt x="327660" y="187166"/>
                      </a:cubicBezTo>
                      <a:cubicBezTo>
                        <a:pt x="316992" y="268605"/>
                        <a:pt x="247459" y="330327"/>
                        <a:pt x="164592" y="330327"/>
                      </a:cubicBezTo>
                      <a:cubicBezTo>
                        <a:pt x="80296" y="330327"/>
                        <a:pt x="12002" y="268700"/>
                        <a:pt x="1524" y="187357"/>
                      </a:cubicBezTo>
                      <a:cubicBezTo>
                        <a:pt x="476" y="180118"/>
                        <a:pt x="0" y="172688"/>
                        <a:pt x="0" y="165164"/>
                      </a:cubicBezTo>
                      <a:cubicBezTo>
                        <a:pt x="0" y="79629"/>
                        <a:pt x="64865" y="8382"/>
                        <a:pt x="149352" y="762"/>
                      </a:cubicBezTo>
                      <a:cubicBezTo>
                        <a:pt x="151543" y="476"/>
                        <a:pt x="153829" y="286"/>
                        <a:pt x="156115" y="191"/>
                      </a:cubicBezTo>
                      <a:cubicBezTo>
                        <a:pt x="158972" y="95"/>
                        <a:pt x="161735" y="0"/>
                        <a:pt x="164592" y="0"/>
                      </a:cubicBezTo>
                      <a:cubicBezTo>
                        <a:pt x="254794" y="0"/>
                        <a:pt x="329184" y="74581"/>
                        <a:pt x="329184" y="16516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D644AD0C-537F-44C4-AAB7-612553D65F7C}"/>
                    </a:ext>
                  </a:extLst>
                </p:cNvPr>
                <p:cNvSpPr/>
                <p:nvPr/>
              </p:nvSpPr>
              <p:spPr>
                <a:xfrm>
                  <a:off x="4186213" y="2896340"/>
                  <a:ext cx="466725" cy="211931"/>
                </a:xfrm>
                <a:custGeom>
                  <a:avLst/>
                  <a:gdLst>
                    <a:gd name="connsiteX0" fmla="*/ 466725 w 466725"/>
                    <a:gd name="connsiteY0" fmla="*/ 211931 h 211931"/>
                    <a:gd name="connsiteX1" fmla="*/ 0 w 466725"/>
                    <a:gd name="connsiteY1" fmla="*/ 211931 h 211931"/>
                    <a:gd name="connsiteX2" fmla="*/ 132874 w 466725"/>
                    <a:gd name="connsiteY2" fmla="*/ 95 h 211931"/>
                    <a:gd name="connsiteX3" fmla="*/ 132969 w 466725"/>
                    <a:gd name="connsiteY3" fmla="*/ 95 h 211931"/>
                    <a:gd name="connsiteX4" fmla="*/ 234791 w 466725"/>
                    <a:gd name="connsiteY4" fmla="*/ 95250 h 211931"/>
                    <a:gd name="connsiteX5" fmla="*/ 335090 w 466725"/>
                    <a:gd name="connsiteY5" fmla="*/ 0 h 211931"/>
                    <a:gd name="connsiteX6" fmla="*/ 466725 w 466725"/>
                    <a:gd name="connsiteY6"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211931">
                      <a:moveTo>
                        <a:pt x="466725" y="211931"/>
                      </a:moveTo>
                      <a:lnTo>
                        <a:pt x="0" y="211931"/>
                      </a:lnTo>
                      <a:cubicBezTo>
                        <a:pt x="0" y="119063"/>
                        <a:pt x="54483" y="38291"/>
                        <a:pt x="132874" y="95"/>
                      </a:cubicBezTo>
                      <a:cubicBezTo>
                        <a:pt x="132874" y="191"/>
                        <a:pt x="132874" y="191"/>
                        <a:pt x="132969" y="95"/>
                      </a:cubicBezTo>
                      <a:cubicBezTo>
                        <a:pt x="234791" y="95250"/>
                        <a:pt x="234791" y="95250"/>
                        <a:pt x="234791" y="95250"/>
                      </a:cubicBezTo>
                      <a:cubicBezTo>
                        <a:pt x="280607" y="51626"/>
                        <a:pt x="312706" y="21336"/>
                        <a:pt x="335090" y="0"/>
                      </a:cubicBezTo>
                      <a:cubicBezTo>
                        <a:pt x="413195" y="38100"/>
                        <a:pt x="466725" y="118872"/>
                        <a:pt x="466725" y="211931"/>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377E96B8-C467-489E-9440-4FD0C212A89A}"/>
                    </a:ext>
                  </a:extLst>
                </p:cNvPr>
                <p:cNvSpPr/>
                <p:nvPr/>
              </p:nvSpPr>
              <p:spPr>
                <a:xfrm>
                  <a:off x="4255745" y="2539533"/>
                  <a:ext cx="157543" cy="205549"/>
                </a:xfrm>
                <a:custGeom>
                  <a:avLst/>
                  <a:gdLst>
                    <a:gd name="connsiteX0" fmla="*/ 157544 w 157543"/>
                    <a:gd name="connsiteY0" fmla="*/ 39529 h 205549"/>
                    <a:gd name="connsiteX1" fmla="*/ 152781 w 157543"/>
                    <a:gd name="connsiteY1" fmla="*/ 79057 h 205549"/>
                    <a:gd name="connsiteX2" fmla="*/ 1524 w 157543"/>
                    <a:gd name="connsiteY2" fmla="*/ 205550 h 205549"/>
                    <a:gd name="connsiteX3" fmla="*/ 0 w 157543"/>
                    <a:gd name="connsiteY3" fmla="*/ 183356 h 205549"/>
                    <a:gd name="connsiteX4" fmla="*/ 149352 w 157543"/>
                    <a:gd name="connsiteY4" fmla="*/ 18955 h 205549"/>
                    <a:gd name="connsiteX5" fmla="*/ 152781 w 157543"/>
                    <a:gd name="connsiteY5" fmla="*/ 0 h 205549"/>
                    <a:gd name="connsiteX6" fmla="*/ 156115 w 157543"/>
                    <a:gd name="connsiteY6" fmla="*/ 18383 h 205549"/>
                    <a:gd name="connsiteX7" fmla="*/ 157544 w 157543"/>
                    <a:gd name="connsiteY7" fmla="*/ 39529 h 2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43" h="205549">
                      <a:moveTo>
                        <a:pt x="157544" y="39529"/>
                      </a:moveTo>
                      <a:cubicBezTo>
                        <a:pt x="157544" y="53150"/>
                        <a:pt x="155924" y="66389"/>
                        <a:pt x="152781" y="79057"/>
                      </a:cubicBezTo>
                      <a:cubicBezTo>
                        <a:pt x="135827" y="148685"/>
                        <a:pt x="75152" y="201073"/>
                        <a:pt x="1524" y="205550"/>
                      </a:cubicBezTo>
                      <a:cubicBezTo>
                        <a:pt x="476" y="198311"/>
                        <a:pt x="0" y="190881"/>
                        <a:pt x="0" y="183356"/>
                      </a:cubicBezTo>
                      <a:cubicBezTo>
                        <a:pt x="0" y="97822"/>
                        <a:pt x="64865" y="26575"/>
                        <a:pt x="149352" y="18955"/>
                      </a:cubicBezTo>
                      <a:cubicBezTo>
                        <a:pt x="150114" y="12478"/>
                        <a:pt x="151257" y="6191"/>
                        <a:pt x="152781" y="0"/>
                      </a:cubicBezTo>
                      <a:cubicBezTo>
                        <a:pt x="154305" y="6001"/>
                        <a:pt x="155448" y="12097"/>
                        <a:pt x="156115" y="18383"/>
                      </a:cubicBezTo>
                      <a:cubicBezTo>
                        <a:pt x="157067" y="25241"/>
                        <a:pt x="157544" y="32385"/>
                        <a:pt x="157544" y="39529"/>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FEE671C8-2D3E-4D8B-830B-143EA32E5D88}"/>
                    </a:ext>
                  </a:extLst>
                </p:cNvPr>
                <p:cNvSpPr/>
                <p:nvPr/>
              </p:nvSpPr>
              <p:spPr>
                <a:xfrm>
                  <a:off x="4403764" y="2539533"/>
                  <a:ext cx="181165" cy="205930"/>
                </a:xfrm>
                <a:custGeom>
                  <a:avLst/>
                  <a:gdLst>
                    <a:gd name="connsiteX0" fmla="*/ 181166 w 181165"/>
                    <a:gd name="connsiteY0" fmla="*/ 183356 h 205930"/>
                    <a:gd name="connsiteX1" fmla="*/ 179642 w 181165"/>
                    <a:gd name="connsiteY1" fmla="*/ 205359 h 205930"/>
                    <a:gd name="connsiteX2" fmla="*/ 166402 w 181165"/>
                    <a:gd name="connsiteY2" fmla="*/ 205931 h 205930"/>
                    <a:gd name="connsiteX3" fmla="*/ 4763 w 181165"/>
                    <a:gd name="connsiteY3" fmla="*/ 79057 h 205930"/>
                    <a:gd name="connsiteX4" fmla="*/ 0 w 181165"/>
                    <a:gd name="connsiteY4" fmla="*/ 39529 h 205930"/>
                    <a:gd name="connsiteX5" fmla="*/ 1333 w 181165"/>
                    <a:gd name="connsiteY5" fmla="*/ 18955 h 205930"/>
                    <a:gd name="connsiteX6" fmla="*/ 4763 w 181165"/>
                    <a:gd name="connsiteY6" fmla="*/ 0 h 205930"/>
                    <a:gd name="connsiteX7" fmla="*/ 8096 w 181165"/>
                    <a:gd name="connsiteY7" fmla="*/ 18383 h 205930"/>
                    <a:gd name="connsiteX8" fmla="*/ 16573 w 181165"/>
                    <a:gd name="connsiteY8" fmla="*/ 18193 h 205930"/>
                    <a:gd name="connsiteX9" fmla="*/ 181166 w 181165"/>
                    <a:gd name="connsiteY9" fmla="*/ 183356 h 20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65" h="205930">
                      <a:moveTo>
                        <a:pt x="181166" y="183356"/>
                      </a:moveTo>
                      <a:cubicBezTo>
                        <a:pt x="181166" y="190881"/>
                        <a:pt x="180689" y="198215"/>
                        <a:pt x="179642" y="205359"/>
                      </a:cubicBezTo>
                      <a:cubicBezTo>
                        <a:pt x="175260" y="205740"/>
                        <a:pt x="170878" y="205931"/>
                        <a:pt x="166402" y="205931"/>
                      </a:cubicBezTo>
                      <a:cubicBezTo>
                        <a:pt x="88106" y="205931"/>
                        <a:pt x="22479" y="151924"/>
                        <a:pt x="4763" y="79057"/>
                      </a:cubicBezTo>
                      <a:cubicBezTo>
                        <a:pt x="1619" y="66389"/>
                        <a:pt x="0" y="53150"/>
                        <a:pt x="0" y="39529"/>
                      </a:cubicBezTo>
                      <a:cubicBezTo>
                        <a:pt x="0" y="32576"/>
                        <a:pt x="476" y="25717"/>
                        <a:pt x="1333" y="18955"/>
                      </a:cubicBezTo>
                      <a:cubicBezTo>
                        <a:pt x="2095" y="12478"/>
                        <a:pt x="3239" y="6191"/>
                        <a:pt x="4763" y="0"/>
                      </a:cubicBezTo>
                      <a:cubicBezTo>
                        <a:pt x="6286" y="6001"/>
                        <a:pt x="7430" y="12097"/>
                        <a:pt x="8096" y="18383"/>
                      </a:cubicBezTo>
                      <a:cubicBezTo>
                        <a:pt x="10954" y="18288"/>
                        <a:pt x="13716" y="18193"/>
                        <a:pt x="16573" y="18193"/>
                      </a:cubicBezTo>
                      <a:cubicBezTo>
                        <a:pt x="106775" y="18193"/>
                        <a:pt x="181166" y="92774"/>
                        <a:pt x="181166" y="183356"/>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18" name="Graphic 89">
                  <a:extLst>
                    <a:ext uri="{FF2B5EF4-FFF2-40B4-BE49-F238E27FC236}">
                      <a16:creationId xmlns:a16="http://schemas.microsoft.com/office/drawing/2014/main" id="{195CFA8F-6837-4798-AB2F-D780003ECDAD}"/>
                    </a:ext>
                  </a:extLst>
                </p:cNvPr>
                <p:cNvGrpSpPr/>
                <p:nvPr/>
              </p:nvGrpSpPr>
              <p:grpSpPr>
                <a:xfrm>
                  <a:off x="4276795" y="2461810"/>
                  <a:ext cx="273081" cy="162972"/>
                  <a:chOff x="4276795" y="2461810"/>
                  <a:chExt cx="273081" cy="162972"/>
                </a:xfrm>
              </p:grpSpPr>
              <p:sp>
                <p:nvSpPr>
                  <p:cNvPr id="319" name="Freeform: Shape 318">
                    <a:extLst>
                      <a:ext uri="{FF2B5EF4-FFF2-40B4-BE49-F238E27FC236}">
                        <a16:creationId xmlns:a16="http://schemas.microsoft.com/office/drawing/2014/main" id="{01FB7E91-2E3B-49B3-82AB-8A9AA1809207}"/>
                      </a:ext>
                    </a:extLst>
                  </p:cNvPr>
                  <p:cNvSpPr/>
                  <p:nvPr/>
                </p:nvSpPr>
                <p:spPr>
                  <a:xfrm>
                    <a:off x="4276795" y="2461810"/>
                    <a:ext cx="273081" cy="162972"/>
                  </a:xfrm>
                  <a:custGeom>
                    <a:avLst/>
                    <a:gdLst>
                      <a:gd name="connsiteX0" fmla="*/ 237077 w 273081"/>
                      <a:gd name="connsiteY0" fmla="*/ 162973 h 162972"/>
                      <a:gd name="connsiteX1" fmla="*/ 36004 w 273081"/>
                      <a:gd name="connsiteY1" fmla="*/ 162973 h 162972"/>
                      <a:gd name="connsiteX2" fmla="*/ 0 w 273081"/>
                      <a:gd name="connsiteY2" fmla="*/ 72009 h 162972"/>
                      <a:gd name="connsiteX3" fmla="*/ 136493 w 273081"/>
                      <a:gd name="connsiteY3" fmla="*/ 0 h 162972"/>
                      <a:gd name="connsiteX4" fmla="*/ 273082 w 273081"/>
                      <a:gd name="connsiteY4" fmla="*/ 72009 h 1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81" h="162972">
                        <a:moveTo>
                          <a:pt x="237077" y="162973"/>
                        </a:moveTo>
                        <a:lnTo>
                          <a:pt x="36004" y="162973"/>
                        </a:lnTo>
                        <a:lnTo>
                          <a:pt x="0" y="72009"/>
                        </a:lnTo>
                        <a:lnTo>
                          <a:pt x="136493" y="0"/>
                        </a:lnTo>
                        <a:lnTo>
                          <a:pt x="273082" y="72009"/>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20" name="Graphic 89">
                    <a:extLst>
                      <a:ext uri="{FF2B5EF4-FFF2-40B4-BE49-F238E27FC236}">
                        <a16:creationId xmlns:a16="http://schemas.microsoft.com/office/drawing/2014/main" id="{3F49E9F9-BE05-4610-884D-084FAC0AD2D9}"/>
                      </a:ext>
                    </a:extLst>
                  </p:cNvPr>
                  <p:cNvGrpSpPr/>
                  <p:nvPr/>
                </p:nvGrpSpPr>
                <p:grpSpPr>
                  <a:xfrm>
                    <a:off x="4379951" y="2517721"/>
                    <a:ext cx="66675" cy="66675"/>
                    <a:chOff x="4379951" y="2517721"/>
                    <a:chExt cx="66675" cy="66675"/>
                  </a:xfrm>
                  <a:solidFill>
                    <a:srgbClr val="FFFFFF"/>
                  </a:solidFill>
                </p:grpSpPr>
                <p:sp>
                  <p:nvSpPr>
                    <p:cNvPr id="321" name="Freeform: Shape 320">
                      <a:extLst>
                        <a:ext uri="{FF2B5EF4-FFF2-40B4-BE49-F238E27FC236}">
                          <a16:creationId xmlns:a16="http://schemas.microsoft.com/office/drawing/2014/main" id="{A849F0FF-3C7F-443E-8C10-AB7AB09789FF}"/>
                        </a:ext>
                      </a:extLst>
                    </p:cNvPr>
                    <p:cNvSpPr/>
                    <p:nvPr/>
                  </p:nvSpPr>
                  <p:spPr>
                    <a:xfrm>
                      <a:off x="4403764" y="2517721"/>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Shape 321">
                      <a:extLst>
                        <a:ext uri="{FF2B5EF4-FFF2-40B4-BE49-F238E27FC236}">
                          <a16:creationId xmlns:a16="http://schemas.microsoft.com/office/drawing/2014/main" id="{ADBC8776-E3ED-483E-A0DF-6F5613294FC6}"/>
                        </a:ext>
                      </a:extLst>
                    </p:cNvPr>
                    <p:cNvSpPr/>
                    <p:nvPr/>
                  </p:nvSpPr>
                  <p:spPr>
                    <a:xfrm>
                      <a:off x="4379951" y="2541534"/>
                      <a:ext cx="66675" cy="19050"/>
                    </a:xfrm>
                    <a:custGeom>
                      <a:avLst/>
                      <a:gdLst>
                        <a:gd name="connsiteX0" fmla="*/ 0 w 66675"/>
                        <a:gd name="connsiteY0" fmla="*/ 0 h 19050"/>
                        <a:gd name="connsiteX1" fmla="*/ 66675 w 66675"/>
                        <a:gd name="connsiteY1" fmla="*/ 0 h 19050"/>
                        <a:gd name="connsiteX2" fmla="*/ 66675 w 66675"/>
                        <a:gd name="connsiteY2" fmla="*/ 19050 h 19050"/>
                        <a:gd name="connsiteX3" fmla="*/ 0 w 666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6675" h="19050">
                          <a:moveTo>
                            <a:pt x="0" y="0"/>
                          </a:moveTo>
                          <a:lnTo>
                            <a:pt x="66675" y="0"/>
                          </a:lnTo>
                          <a:lnTo>
                            <a:pt x="66675" y="19050"/>
                          </a:lnTo>
                          <a:lnTo>
                            <a:pt x="0" y="19050"/>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04" name="Graphic 88">
                <a:extLst>
                  <a:ext uri="{FF2B5EF4-FFF2-40B4-BE49-F238E27FC236}">
                    <a16:creationId xmlns:a16="http://schemas.microsoft.com/office/drawing/2014/main" id="{D4FEECB0-2A7E-4187-968E-EA23F6531D26}"/>
                  </a:ext>
                </a:extLst>
              </p:cNvPr>
              <p:cNvGrpSpPr/>
              <p:nvPr/>
            </p:nvGrpSpPr>
            <p:grpSpPr>
              <a:xfrm>
                <a:off x="5783444" y="1968595"/>
                <a:ext cx="279091" cy="323508"/>
                <a:chOff x="4612047" y="1918885"/>
                <a:chExt cx="464438" cy="538353"/>
              </a:xfrm>
            </p:grpSpPr>
            <p:sp>
              <p:nvSpPr>
                <p:cNvPr id="305" name="Freeform: Shape 304">
                  <a:extLst>
                    <a:ext uri="{FF2B5EF4-FFF2-40B4-BE49-F238E27FC236}">
                      <a16:creationId xmlns:a16="http://schemas.microsoft.com/office/drawing/2014/main" id="{75162F4A-970B-4FFF-9B16-71DC397048AD}"/>
                    </a:ext>
                  </a:extLst>
                </p:cNvPr>
                <p:cNvSpPr/>
                <p:nvPr/>
              </p:nvSpPr>
              <p:spPr>
                <a:xfrm>
                  <a:off x="4612047" y="2232733"/>
                  <a:ext cx="464438" cy="224504"/>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D1B7CBA0-B4D2-4CF3-AF2A-FC221DDB4B97}"/>
                    </a:ext>
                  </a:extLst>
                </p:cNvPr>
                <p:cNvSpPr/>
                <p:nvPr/>
              </p:nvSpPr>
              <p:spPr>
                <a:xfrm>
                  <a:off x="4703963" y="1918885"/>
                  <a:ext cx="285750" cy="298513"/>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07" name="Graphic 88">
                  <a:extLst>
                    <a:ext uri="{FF2B5EF4-FFF2-40B4-BE49-F238E27FC236}">
                      <a16:creationId xmlns:a16="http://schemas.microsoft.com/office/drawing/2014/main" id="{9B9C55AC-05C7-40F2-A00E-7C60CCDEE1DA}"/>
                    </a:ext>
                  </a:extLst>
                </p:cNvPr>
                <p:cNvGrpSpPr/>
                <p:nvPr/>
              </p:nvGrpSpPr>
              <p:grpSpPr>
                <a:xfrm>
                  <a:off x="4653957" y="2246735"/>
                  <a:ext cx="363759" cy="187833"/>
                  <a:chOff x="4653957" y="2246735"/>
                  <a:chExt cx="363759" cy="187833"/>
                </a:xfrm>
                <a:solidFill>
                  <a:srgbClr val="44E9FE"/>
                </a:solidFill>
              </p:grpSpPr>
              <p:sp>
                <p:nvSpPr>
                  <p:cNvPr id="308" name="Freeform: Shape 307">
                    <a:extLst>
                      <a:ext uri="{FF2B5EF4-FFF2-40B4-BE49-F238E27FC236}">
                        <a16:creationId xmlns:a16="http://schemas.microsoft.com/office/drawing/2014/main" id="{995C8D50-3BF0-4C57-A74D-711C90F13F4A}"/>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7240A2E5-6CA6-4EBD-B10E-D4B00EF08EB3}"/>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697B7E52-C8F5-4064-8A44-7C3E92D2FCD1}"/>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0C189A71-04BC-46FF-9221-F2F7CF2A7E4C}"/>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93267E67-C3CC-4ED2-A66A-97347882448B}"/>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A4746DA-C117-4FC0-915F-D05E730FF3AC}"/>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nvGrpSpPr>
          <p:cNvPr id="328" name="Group 327">
            <a:extLst>
              <a:ext uri="{FF2B5EF4-FFF2-40B4-BE49-F238E27FC236}">
                <a16:creationId xmlns:a16="http://schemas.microsoft.com/office/drawing/2014/main" id="{EDF018EE-D203-41B4-BA68-6D24C3F19454}"/>
              </a:ext>
            </a:extLst>
          </p:cNvPr>
          <p:cNvGrpSpPr>
            <a:grpSpLocks noChangeAspect="1"/>
          </p:cNvGrpSpPr>
          <p:nvPr userDrawn="1"/>
        </p:nvGrpSpPr>
        <p:grpSpPr>
          <a:xfrm>
            <a:off x="9505296" y="1555980"/>
            <a:ext cx="831086" cy="831086"/>
            <a:chOff x="3971738" y="1124181"/>
            <a:chExt cx="831086" cy="831086"/>
          </a:xfrm>
        </p:grpSpPr>
        <p:grpSp>
          <p:nvGrpSpPr>
            <p:cNvPr id="329" name="Group 328">
              <a:extLst>
                <a:ext uri="{FF2B5EF4-FFF2-40B4-BE49-F238E27FC236}">
                  <a16:creationId xmlns:a16="http://schemas.microsoft.com/office/drawing/2014/main" id="{58FB9070-7BEE-4F77-B2F1-EB760CD91C9A}"/>
                </a:ext>
              </a:extLst>
            </p:cNvPr>
            <p:cNvGrpSpPr>
              <a:grpSpLocks/>
            </p:cNvGrpSpPr>
            <p:nvPr/>
          </p:nvGrpSpPr>
          <p:grpSpPr>
            <a:xfrm>
              <a:off x="3971738" y="1124181"/>
              <a:ext cx="831086" cy="831086"/>
              <a:chOff x="2677356" y="489672"/>
              <a:chExt cx="832104" cy="832104"/>
            </a:xfrm>
          </p:grpSpPr>
          <p:sp>
            <p:nvSpPr>
              <p:cNvPr id="333" name="Oval 332">
                <a:extLst>
                  <a:ext uri="{FF2B5EF4-FFF2-40B4-BE49-F238E27FC236}">
                    <a16:creationId xmlns:a16="http://schemas.microsoft.com/office/drawing/2014/main" id="{90BB8224-9CEB-4EC3-B5B9-F9A7564EEB4C}"/>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334" name="Oval 333">
                <a:extLst>
                  <a:ext uri="{FF2B5EF4-FFF2-40B4-BE49-F238E27FC236}">
                    <a16:creationId xmlns:a16="http://schemas.microsoft.com/office/drawing/2014/main" id="{E70AE02C-81BE-45AB-9A8C-C95B32203970}"/>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330" name="Graphic 247" descr="engineer, assistance">
              <a:extLst>
                <a:ext uri="{FF2B5EF4-FFF2-40B4-BE49-F238E27FC236}">
                  <a16:creationId xmlns:a16="http://schemas.microsoft.com/office/drawing/2014/main" id="{5AAF29C7-91B7-4AAF-BBD9-CC24501F9184}"/>
                </a:ext>
              </a:extLst>
            </p:cNvPr>
            <p:cNvGrpSpPr/>
            <p:nvPr/>
          </p:nvGrpSpPr>
          <p:grpSpPr>
            <a:xfrm>
              <a:off x="4169768" y="1322212"/>
              <a:ext cx="435026" cy="435024"/>
              <a:chOff x="6337562" y="5744951"/>
              <a:chExt cx="435026" cy="435024"/>
            </a:xfrm>
          </p:grpSpPr>
          <p:sp>
            <p:nvSpPr>
              <p:cNvPr id="331" name="Freeform: Shape 330">
                <a:extLst>
                  <a:ext uri="{FF2B5EF4-FFF2-40B4-BE49-F238E27FC236}">
                    <a16:creationId xmlns:a16="http://schemas.microsoft.com/office/drawing/2014/main" id="{FCEEE58E-66B8-47EE-AA6F-6EFA61C5E5E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F6F45443-A564-4ED8-845B-2EAAED06824C}"/>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49815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62315CA-E263-4540-82DB-D7949D3FE7F4}"/>
              </a:ext>
            </a:extLst>
          </p:cNvPr>
          <p:cNvGrpSpPr/>
          <p:nvPr userDrawn="1"/>
        </p:nvGrpSpPr>
        <p:grpSpPr>
          <a:xfrm>
            <a:off x="2665638" y="244926"/>
            <a:ext cx="6860723" cy="6860669"/>
            <a:chOff x="3246977" y="831080"/>
            <a:chExt cx="6860723" cy="6860669"/>
          </a:xfrm>
        </p:grpSpPr>
        <p:sp>
          <p:nvSpPr>
            <p:cNvPr id="31" name="Freeform 89">
              <a:extLst>
                <a:ext uri="{FF2B5EF4-FFF2-40B4-BE49-F238E27FC236}">
                  <a16:creationId xmlns:a16="http://schemas.microsoft.com/office/drawing/2014/main" id="{EE60AA08-1206-4955-9828-218709DB384D}"/>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2" name="Freeform 90">
              <a:extLst>
                <a:ext uri="{FF2B5EF4-FFF2-40B4-BE49-F238E27FC236}">
                  <a16:creationId xmlns:a16="http://schemas.microsoft.com/office/drawing/2014/main" id="{500C4A60-B37E-4830-A8AF-0EAEAB4839F8}"/>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 name="Freeform 91">
              <a:extLst>
                <a:ext uri="{FF2B5EF4-FFF2-40B4-BE49-F238E27FC236}">
                  <a16:creationId xmlns:a16="http://schemas.microsoft.com/office/drawing/2014/main" id="{09541E6D-C813-409D-9E64-38F037067990}"/>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4" name="Freeform 92">
              <a:extLst>
                <a:ext uri="{FF2B5EF4-FFF2-40B4-BE49-F238E27FC236}">
                  <a16:creationId xmlns:a16="http://schemas.microsoft.com/office/drawing/2014/main" id="{E2FB4A3C-D6AC-4BF2-81BA-817E49C91E9E}"/>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5" name="Freeform 93">
              <a:extLst>
                <a:ext uri="{FF2B5EF4-FFF2-40B4-BE49-F238E27FC236}">
                  <a16:creationId xmlns:a16="http://schemas.microsoft.com/office/drawing/2014/main" id="{FBA56243-26FA-42B1-AB45-64856E09D45C}"/>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6" name="Freeform 94">
              <a:extLst>
                <a:ext uri="{FF2B5EF4-FFF2-40B4-BE49-F238E27FC236}">
                  <a16:creationId xmlns:a16="http://schemas.microsoft.com/office/drawing/2014/main" id="{F544285C-A132-494B-8576-0E15A3E15CC5}"/>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7" name="Freeform 95">
              <a:extLst>
                <a:ext uri="{FF2B5EF4-FFF2-40B4-BE49-F238E27FC236}">
                  <a16:creationId xmlns:a16="http://schemas.microsoft.com/office/drawing/2014/main" id="{4C50D12C-E285-4903-8885-3E0C1650E9F4}"/>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8" name="Freeform 96">
              <a:extLst>
                <a:ext uri="{FF2B5EF4-FFF2-40B4-BE49-F238E27FC236}">
                  <a16:creationId xmlns:a16="http://schemas.microsoft.com/office/drawing/2014/main" id="{849CF9E4-CFE1-4868-908B-A442A0AF4D1B}"/>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9" name="Freeform 97">
              <a:extLst>
                <a:ext uri="{FF2B5EF4-FFF2-40B4-BE49-F238E27FC236}">
                  <a16:creationId xmlns:a16="http://schemas.microsoft.com/office/drawing/2014/main" id="{C630148D-5591-454D-B4EA-E55A44296CD0}"/>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62" name="Oval 61">
            <a:extLst>
              <a:ext uri="{FF2B5EF4-FFF2-40B4-BE49-F238E27FC236}">
                <a16:creationId xmlns:a16="http://schemas.microsoft.com/office/drawing/2014/main" id="{BE38AB98-ACB0-4A32-B20E-DDE714F4E3DE}"/>
              </a:ext>
            </a:extLst>
          </p:cNvPr>
          <p:cNvSpPr/>
          <p:nvPr/>
        </p:nvSpPr>
        <p:spPr bwMode="auto">
          <a:xfrm>
            <a:off x="9505296" y="2660065"/>
            <a:ext cx="831086" cy="831086"/>
          </a:xfrm>
          <a:prstGeom prst="ellipse">
            <a:avLst/>
          </a:prstGeom>
          <a:solidFill>
            <a:schemeClr val="tx1">
              <a:alpha val="15000"/>
            </a:schemeClr>
          </a:solidFill>
          <a:ln w="12700"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7" name="Oval 66">
            <a:extLst>
              <a:ext uri="{FF2B5EF4-FFF2-40B4-BE49-F238E27FC236}">
                <a16:creationId xmlns:a16="http://schemas.microsoft.com/office/drawing/2014/main" id="{9C13C9C4-D7D2-46D8-A1DE-65B4FAA98969}"/>
              </a:ext>
            </a:extLst>
          </p:cNvPr>
          <p:cNvSpPr/>
          <p:nvPr/>
        </p:nvSpPr>
        <p:spPr bwMode="auto">
          <a:xfrm>
            <a:off x="1855619" y="2660065"/>
            <a:ext cx="831086" cy="831086"/>
          </a:xfrm>
          <a:prstGeom prst="ellipse">
            <a:avLst/>
          </a:prstGeom>
          <a:solidFill>
            <a:schemeClr val="tx1">
              <a:alpha val="15000"/>
            </a:schemeClr>
          </a:solidFill>
          <a:ln w="12700"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Oval 77">
            <a:extLst>
              <a:ext uri="{FF2B5EF4-FFF2-40B4-BE49-F238E27FC236}">
                <a16:creationId xmlns:a16="http://schemas.microsoft.com/office/drawing/2014/main" id="{D817748A-A9EC-451A-A1E8-FBF046F17ADD}"/>
              </a:ext>
            </a:extLst>
          </p:cNvPr>
          <p:cNvSpPr/>
          <p:nvPr/>
        </p:nvSpPr>
        <p:spPr bwMode="auto">
          <a:xfrm>
            <a:off x="5680457" y="2660065"/>
            <a:ext cx="831086" cy="831086"/>
          </a:xfrm>
          <a:prstGeom prst="ellipse">
            <a:avLst/>
          </a:prstGeom>
          <a:solidFill>
            <a:schemeClr val="tx1">
              <a:alpha val="15000"/>
            </a:schemeClr>
          </a:solidFill>
          <a:ln w="12700"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63" name="Text Placeholder 107">
            <a:extLst>
              <a:ext uri="{FF2B5EF4-FFF2-40B4-BE49-F238E27FC236}">
                <a16:creationId xmlns:a16="http://schemas.microsoft.com/office/drawing/2014/main" id="{3CF6A28B-E083-4543-A5E9-075011E8116C}"/>
              </a:ext>
            </a:extLst>
          </p:cNvPr>
          <p:cNvSpPr>
            <a:spLocks noGrp="1"/>
          </p:cNvSpPr>
          <p:nvPr>
            <p:ph type="body" sz="quarter" idx="18" hasCustomPrompt="1"/>
          </p:nvPr>
        </p:nvSpPr>
        <p:spPr>
          <a:xfrm>
            <a:off x="2705296" y="1077871"/>
            <a:ext cx="6781409" cy="307777"/>
          </a:xfrm>
        </p:spPr>
        <p:txBody>
          <a:bodyPr wrap="square">
            <a:spAutoFit/>
          </a:bodyPr>
          <a:lstStyle>
            <a:lvl1pPr algn="ctr">
              <a:buNone/>
              <a:defRPr kumimoji="0" lang="en-US" sz="2000" b="0" i="0" u="none" strike="noStrike" kern="0" cap="none" normalizeH="0" dirty="0">
                <a:ln>
                  <a:noFill/>
                </a:ln>
                <a:solidFill>
                  <a:schemeClr val="accent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0"/>
              </a:spcBef>
              <a:buSzTx/>
              <a:buFontTx/>
              <a:buNone/>
            </a:pPr>
            <a:r>
              <a:rPr lang="en-US"/>
              <a:t>Insert Text</a:t>
            </a:r>
          </a:p>
        </p:txBody>
      </p:sp>
      <p:sp>
        <p:nvSpPr>
          <p:cNvPr id="18" name="Text Placeholder 3">
            <a:extLst>
              <a:ext uri="{FF2B5EF4-FFF2-40B4-BE49-F238E27FC236}">
                <a16:creationId xmlns:a16="http://schemas.microsoft.com/office/drawing/2014/main" id="{24A8AE4C-7ED8-4BE3-B622-17F33D563C01}"/>
              </a:ext>
            </a:extLst>
          </p:cNvPr>
          <p:cNvSpPr>
            <a:spLocks noGrp="1"/>
          </p:cNvSpPr>
          <p:nvPr>
            <p:ph type="body" sz="quarter" idx="22" hasCustomPrompt="1"/>
          </p:nvPr>
        </p:nvSpPr>
        <p:spPr>
          <a:xfrm>
            <a:off x="670962"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32A1F426-D983-4F8F-9562-5C0BE77BBF15}"/>
              </a:ext>
            </a:extLst>
          </p:cNvPr>
          <p:cNvSpPr>
            <a:spLocks noGrp="1"/>
          </p:cNvSpPr>
          <p:nvPr>
            <p:ph type="body" sz="quarter" idx="23" hasCustomPrompt="1"/>
          </p:nvPr>
        </p:nvSpPr>
        <p:spPr>
          <a:xfrm>
            <a:off x="4495801"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Text Placeholder 3">
            <a:extLst>
              <a:ext uri="{FF2B5EF4-FFF2-40B4-BE49-F238E27FC236}">
                <a16:creationId xmlns:a16="http://schemas.microsoft.com/office/drawing/2014/main" id="{BB0958B8-904F-45A0-BC65-1BA326EAACB9}"/>
              </a:ext>
            </a:extLst>
          </p:cNvPr>
          <p:cNvSpPr>
            <a:spLocks noGrp="1"/>
          </p:cNvSpPr>
          <p:nvPr>
            <p:ph type="body" sz="quarter" idx="24" hasCustomPrompt="1"/>
          </p:nvPr>
        </p:nvSpPr>
        <p:spPr>
          <a:xfrm>
            <a:off x="8320639"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2" name="Text Placeholder 3">
            <a:extLst>
              <a:ext uri="{FF2B5EF4-FFF2-40B4-BE49-F238E27FC236}">
                <a16:creationId xmlns:a16="http://schemas.microsoft.com/office/drawing/2014/main" id="{1F4BAD77-43E9-4CC8-B9F5-20748BE69194}"/>
              </a:ext>
            </a:extLst>
          </p:cNvPr>
          <p:cNvSpPr>
            <a:spLocks noGrp="1"/>
          </p:cNvSpPr>
          <p:nvPr>
            <p:ph type="body" sz="quarter" idx="25" hasCustomPrompt="1"/>
          </p:nvPr>
        </p:nvSpPr>
        <p:spPr>
          <a:xfrm>
            <a:off x="670962"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3" name="Text Placeholder 3">
            <a:extLst>
              <a:ext uri="{FF2B5EF4-FFF2-40B4-BE49-F238E27FC236}">
                <a16:creationId xmlns:a16="http://schemas.microsoft.com/office/drawing/2014/main" id="{A1E93E58-EFB3-4A24-8F5D-5199A39323F2}"/>
              </a:ext>
            </a:extLst>
          </p:cNvPr>
          <p:cNvSpPr>
            <a:spLocks noGrp="1"/>
          </p:cNvSpPr>
          <p:nvPr>
            <p:ph type="body" sz="quarter" idx="26" hasCustomPrompt="1"/>
          </p:nvPr>
        </p:nvSpPr>
        <p:spPr>
          <a:xfrm>
            <a:off x="4495801"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4" name="Text Placeholder 3">
            <a:extLst>
              <a:ext uri="{FF2B5EF4-FFF2-40B4-BE49-F238E27FC236}">
                <a16:creationId xmlns:a16="http://schemas.microsoft.com/office/drawing/2014/main" id="{6EED5AC2-DE46-4191-84A0-F98D96F21769}"/>
              </a:ext>
            </a:extLst>
          </p:cNvPr>
          <p:cNvSpPr>
            <a:spLocks noGrp="1"/>
          </p:cNvSpPr>
          <p:nvPr>
            <p:ph type="body" sz="quarter" idx="27" hasCustomPrompt="1"/>
          </p:nvPr>
        </p:nvSpPr>
        <p:spPr>
          <a:xfrm>
            <a:off x="8320639"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5" name="Text Placeholder 3">
            <a:extLst>
              <a:ext uri="{FF2B5EF4-FFF2-40B4-BE49-F238E27FC236}">
                <a16:creationId xmlns:a16="http://schemas.microsoft.com/office/drawing/2014/main" id="{175560D9-CC74-47C6-949E-24D2FDDA0932}"/>
              </a:ext>
            </a:extLst>
          </p:cNvPr>
          <p:cNvSpPr>
            <a:spLocks noGrp="1"/>
          </p:cNvSpPr>
          <p:nvPr>
            <p:ph type="body" sz="quarter" idx="28" hasCustomPrompt="1"/>
          </p:nvPr>
        </p:nvSpPr>
        <p:spPr>
          <a:xfrm>
            <a:off x="670962"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6" name="Text Placeholder 3">
            <a:extLst>
              <a:ext uri="{FF2B5EF4-FFF2-40B4-BE49-F238E27FC236}">
                <a16:creationId xmlns:a16="http://schemas.microsoft.com/office/drawing/2014/main" id="{D01408AB-E3B4-4CE5-BDCC-4A1D363A1B5A}"/>
              </a:ext>
            </a:extLst>
          </p:cNvPr>
          <p:cNvSpPr>
            <a:spLocks noGrp="1"/>
          </p:cNvSpPr>
          <p:nvPr>
            <p:ph type="body" sz="quarter" idx="29" hasCustomPrompt="1"/>
          </p:nvPr>
        </p:nvSpPr>
        <p:spPr>
          <a:xfrm>
            <a:off x="4495801"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7" name="Text Placeholder 3">
            <a:extLst>
              <a:ext uri="{FF2B5EF4-FFF2-40B4-BE49-F238E27FC236}">
                <a16:creationId xmlns:a16="http://schemas.microsoft.com/office/drawing/2014/main" id="{1245D8BB-A595-437B-A575-BFE92EE31339}"/>
              </a:ext>
            </a:extLst>
          </p:cNvPr>
          <p:cNvSpPr>
            <a:spLocks noGrp="1"/>
          </p:cNvSpPr>
          <p:nvPr>
            <p:ph type="body" sz="quarter" idx="30" hasCustomPrompt="1"/>
          </p:nvPr>
        </p:nvSpPr>
        <p:spPr>
          <a:xfrm>
            <a:off x="8320639"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8" name="Slide Number Placeholder 3">
            <a:extLst>
              <a:ext uri="{FF2B5EF4-FFF2-40B4-BE49-F238E27FC236}">
                <a16:creationId xmlns:a16="http://schemas.microsoft.com/office/drawing/2014/main" id="{E75CEC56-7E83-40D5-9DFD-419FE5BEBB54}"/>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239716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62315CA-E263-4540-82DB-D7949D3FE7F4}"/>
              </a:ext>
            </a:extLst>
          </p:cNvPr>
          <p:cNvGrpSpPr/>
          <p:nvPr userDrawn="1"/>
        </p:nvGrpSpPr>
        <p:grpSpPr>
          <a:xfrm>
            <a:off x="2665638" y="244926"/>
            <a:ext cx="6860723" cy="6860669"/>
            <a:chOff x="3246977" y="831080"/>
            <a:chExt cx="6860723" cy="6860669"/>
          </a:xfrm>
        </p:grpSpPr>
        <p:sp>
          <p:nvSpPr>
            <p:cNvPr id="31" name="Freeform 89">
              <a:extLst>
                <a:ext uri="{FF2B5EF4-FFF2-40B4-BE49-F238E27FC236}">
                  <a16:creationId xmlns:a16="http://schemas.microsoft.com/office/drawing/2014/main" id="{EE60AA08-1206-4955-9828-218709DB384D}"/>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2" name="Freeform 90">
              <a:extLst>
                <a:ext uri="{FF2B5EF4-FFF2-40B4-BE49-F238E27FC236}">
                  <a16:creationId xmlns:a16="http://schemas.microsoft.com/office/drawing/2014/main" id="{500C4A60-B37E-4830-A8AF-0EAEAB4839F8}"/>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 name="Freeform 91">
              <a:extLst>
                <a:ext uri="{FF2B5EF4-FFF2-40B4-BE49-F238E27FC236}">
                  <a16:creationId xmlns:a16="http://schemas.microsoft.com/office/drawing/2014/main" id="{09541E6D-C813-409D-9E64-38F037067990}"/>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4" name="Freeform 92">
              <a:extLst>
                <a:ext uri="{FF2B5EF4-FFF2-40B4-BE49-F238E27FC236}">
                  <a16:creationId xmlns:a16="http://schemas.microsoft.com/office/drawing/2014/main" id="{E2FB4A3C-D6AC-4BF2-81BA-817E49C91E9E}"/>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5" name="Freeform 93">
              <a:extLst>
                <a:ext uri="{FF2B5EF4-FFF2-40B4-BE49-F238E27FC236}">
                  <a16:creationId xmlns:a16="http://schemas.microsoft.com/office/drawing/2014/main" id="{FBA56243-26FA-42B1-AB45-64856E09D45C}"/>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6" name="Freeform 94">
              <a:extLst>
                <a:ext uri="{FF2B5EF4-FFF2-40B4-BE49-F238E27FC236}">
                  <a16:creationId xmlns:a16="http://schemas.microsoft.com/office/drawing/2014/main" id="{F544285C-A132-494B-8576-0E15A3E15CC5}"/>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7" name="Freeform 95">
              <a:extLst>
                <a:ext uri="{FF2B5EF4-FFF2-40B4-BE49-F238E27FC236}">
                  <a16:creationId xmlns:a16="http://schemas.microsoft.com/office/drawing/2014/main" id="{4C50D12C-E285-4903-8885-3E0C1650E9F4}"/>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8" name="Freeform 96">
              <a:extLst>
                <a:ext uri="{FF2B5EF4-FFF2-40B4-BE49-F238E27FC236}">
                  <a16:creationId xmlns:a16="http://schemas.microsoft.com/office/drawing/2014/main" id="{849CF9E4-CFE1-4868-908B-A442A0AF4D1B}"/>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9" name="Freeform 97">
              <a:extLst>
                <a:ext uri="{FF2B5EF4-FFF2-40B4-BE49-F238E27FC236}">
                  <a16:creationId xmlns:a16="http://schemas.microsoft.com/office/drawing/2014/main" id="{C630148D-5591-454D-B4EA-E55A44296CD0}"/>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62" name="Oval 61">
            <a:extLst>
              <a:ext uri="{FF2B5EF4-FFF2-40B4-BE49-F238E27FC236}">
                <a16:creationId xmlns:a16="http://schemas.microsoft.com/office/drawing/2014/main" id="{BE38AB98-ACB0-4A32-B20E-DDE714F4E3DE}"/>
              </a:ext>
            </a:extLst>
          </p:cNvPr>
          <p:cNvSpPr/>
          <p:nvPr/>
        </p:nvSpPr>
        <p:spPr bwMode="auto">
          <a:xfrm>
            <a:off x="9505296" y="266006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7" name="Oval 66">
            <a:extLst>
              <a:ext uri="{FF2B5EF4-FFF2-40B4-BE49-F238E27FC236}">
                <a16:creationId xmlns:a16="http://schemas.microsoft.com/office/drawing/2014/main" id="{9C13C9C4-D7D2-46D8-A1DE-65B4FAA98969}"/>
              </a:ext>
            </a:extLst>
          </p:cNvPr>
          <p:cNvSpPr/>
          <p:nvPr/>
        </p:nvSpPr>
        <p:spPr bwMode="auto">
          <a:xfrm>
            <a:off x="1855619" y="266006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Oval 77">
            <a:extLst>
              <a:ext uri="{FF2B5EF4-FFF2-40B4-BE49-F238E27FC236}">
                <a16:creationId xmlns:a16="http://schemas.microsoft.com/office/drawing/2014/main" id="{D817748A-A9EC-451A-A1E8-FBF046F17ADD}"/>
              </a:ext>
            </a:extLst>
          </p:cNvPr>
          <p:cNvSpPr/>
          <p:nvPr/>
        </p:nvSpPr>
        <p:spPr bwMode="auto">
          <a:xfrm>
            <a:off x="5680457" y="266006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63" name="Text Placeholder 107">
            <a:extLst>
              <a:ext uri="{FF2B5EF4-FFF2-40B4-BE49-F238E27FC236}">
                <a16:creationId xmlns:a16="http://schemas.microsoft.com/office/drawing/2014/main" id="{3CF6A28B-E083-4543-A5E9-075011E8116C}"/>
              </a:ext>
            </a:extLst>
          </p:cNvPr>
          <p:cNvSpPr>
            <a:spLocks noGrp="1"/>
          </p:cNvSpPr>
          <p:nvPr>
            <p:ph type="body" sz="quarter" idx="18" hasCustomPrompt="1"/>
          </p:nvPr>
        </p:nvSpPr>
        <p:spPr>
          <a:xfrm>
            <a:off x="2705296" y="1077871"/>
            <a:ext cx="6781409" cy="307777"/>
          </a:xfrm>
        </p:spPr>
        <p:txBody>
          <a:bodyPr wrap="square">
            <a:spAutoFit/>
          </a:bodyPr>
          <a:lstStyle>
            <a:lvl1pPr algn="ctr">
              <a:buNone/>
              <a:defRPr kumimoji="0" lang="en-US" sz="2000" b="0" i="0" u="none" strike="noStrike" kern="0" cap="none" normalizeH="0" dirty="0">
                <a:ln>
                  <a:noFill/>
                </a:ln>
                <a:solidFill>
                  <a:schemeClr val="accent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0"/>
              </a:spcBef>
              <a:buSzTx/>
              <a:buFontTx/>
              <a:buNone/>
            </a:pPr>
            <a:r>
              <a:rPr lang="en-US"/>
              <a:t>Insert Text</a:t>
            </a:r>
          </a:p>
        </p:txBody>
      </p:sp>
      <p:sp>
        <p:nvSpPr>
          <p:cNvPr id="18" name="Text Placeholder 3">
            <a:extLst>
              <a:ext uri="{FF2B5EF4-FFF2-40B4-BE49-F238E27FC236}">
                <a16:creationId xmlns:a16="http://schemas.microsoft.com/office/drawing/2014/main" id="{24A8AE4C-7ED8-4BE3-B622-17F33D563C01}"/>
              </a:ext>
            </a:extLst>
          </p:cNvPr>
          <p:cNvSpPr>
            <a:spLocks noGrp="1"/>
          </p:cNvSpPr>
          <p:nvPr>
            <p:ph type="body" sz="quarter" idx="22" hasCustomPrompt="1"/>
          </p:nvPr>
        </p:nvSpPr>
        <p:spPr>
          <a:xfrm>
            <a:off x="670962"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32A1F426-D983-4F8F-9562-5C0BE77BBF15}"/>
              </a:ext>
            </a:extLst>
          </p:cNvPr>
          <p:cNvSpPr>
            <a:spLocks noGrp="1"/>
          </p:cNvSpPr>
          <p:nvPr>
            <p:ph type="body" sz="quarter" idx="23" hasCustomPrompt="1"/>
          </p:nvPr>
        </p:nvSpPr>
        <p:spPr>
          <a:xfrm>
            <a:off x="4495801"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Text Placeholder 3">
            <a:extLst>
              <a:ext uri="{FF2B5EF4-FFF2-40B4-BE49-F238E27FC236}">
                <a16:creationId xmlns:a16="http://schemas.microsoft.com/office/drawing/2014/main" id="{BB0958B8-904F-45A0-BC65-1BA326EAACB9}"/>
              </a:ext>
            </a:extLst>
          </p:cNvPr>
          <p:cNvSpPr>
            <a:spLocks noGrp="1"/>
          </p:cNvSpPr>
          <p:nvPr>
            <p:ph type="body" sz="quarter" idx="24" hasCustomPrompt="1"/>
          </p:nvPr>
        </p:nvSpPr>
        <p:spPr>
          <a:xfrm>
            <a:off x="8320639"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2" name="Text Placeholder 3">
            <a:extLst>
              <a:ext uri="{FF2B5EF4-FFF2-40B4-BE49-F238E27FC236}">
                <a16:creationId xmlns:a16="http://schemas.microsoft.com/office/drawing/2014/main" id="{1F4BAD77-43E9-4CC8-B9F5-20748BE69194}"/>
              </a:ext>
            </a:extLst>
          </p:cNvPr>
          <p:cNvSpPr>
            <a:spLocks noGrp="1"/>
          </p:cNvSpPr>
          <p:nvPr>
            <p:ph type="body" sz="quarter" idx="25" hasCustomPrompt="1"/>
          </p:nvPr>
        </p:nvSpPr>
        <p:spPr>
          <a:xfrm>
            <a:off x="670962"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3" name="Text Placeholder 3">
            <a:extLst>
              <a:ext uri="{FF2B5EF4-FFF2-40B4-BE49-F238E27FC236}">
                <a16:creationId xmlns:a16="http://schemas.microsoft.com/office/drawing/2014/main" id="{A1E93E58-EFB3-4A24-8F5D-5199A39323F2}"/>
              </a:ext>
            </a:extLst>
          </p:cNvPr>
          <p:cNvSpPr>
            <a:spLocks noGrp="1"/>
          </p:cNvSpPr>
          <p:nvPr>
            <p:ph type="body" sz="quarter" idx="26" hasCustomPrompt="1"/>
          </p:nvPr>
        </p:nvSpPr>
        <p:spPr>
          <a:xfrm>
            <a:off x="4495801"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4" name="Text Placeholder 3">
            <a:extLst>
              <a:ext uri="{FF2B5EF4-FFF2-40B4-BE49-F238E27FC236}">
                <a16:creationId xmlns:a16="http://schemas.microsoft.com/office/drawing/2014/main" id="{6EED5AC2-DE46-4191-84A0-F98D96F21769}"/>
              </a:ext>
            </a:extLst>
          </p:cNvPr>
          <p:cNvSpPr>
            <a:spLocks noGrp="1"/>
          </p:cNvSpPr>
          <p:nvPr>
            <p:ph type="body" sz="quarter" idx="27" hasCustomPrompt="1"/>
          </p:nvPr>
        </p:nvSpPr>
        <p:spPr>
          <a:xfrm>
            <a:off x="8320639"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5" name="Text Placeholder 3">
            <a:extLst>
              <a:ext uri="{FF2B5EF4-FFF2-40B4-BE49-F238E27FC236}">
                <a16:creationId xmlns:a16="http://schemas.microsoft.com/office/drawing/2014/main" id="{175560D9-CC74-47C6-949E-24D2FDDA0932}"/>
              </a:ext>
            </a:extLst>
          </p:cNvPr>
          <p:cNvSpPr>
            <a:spLocks noGrp="1"/>
          </p:cNvSpPr>
          <p:nvPr>
            <p:ph type="body" sz="quarter" idx="28" hasCustomPrompt="1"/>
          </p:nvPr>
        </p:nvSpPr>
        <p:spPr>
          <a:xfrm>
            <a:off x="670962"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6" name="Text Placeholder 3">
            <a:extLst>
              <a:ext uri="{FF2B5EF4-FFF2-40B4-BE49-F238E27FC236}">
                <a16:creationId xmlns:a16="http://schemas.microsoft.com/office/drawing/2014/main" id="{D01408AB-E3B4-4CE5-BDCC-4A1D363A1B5A}"/>
              </a:ext>
            </a:extLst>
          </p:cNvPr>
          <p:cNvSpPr>
            <a:spLocks noGrp="1"/>
          </p:cNvSpPr>
          <p:nvPr>
            <p:ph type="body" sz="quarter" idx="29" hasCustomPrompt="1"/>
          </p:nvPr>
        </p:nvSpPr>
        <p:spPr>
          <a:xfrm>
            <a:off x="4495801"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7" name="Text Placeholder 3">
            <a:extLst>
              <a:ext uri="{FF2B5EF4-FFF2-40B4-BE49-F238E27FC236}">
                <a16:creationId xmlns:a16="http://schemas.microsoft.com/office/drawing/2014/main" id="{1245D8BB-A595-437B-A575-BFE92EE31339}"/>
              </a:ext>
            </a:extLst>
          </p:cNvPr>
          <p:cNvSpPr>
            <a:spLocks noGrp="1"/>
          </p:cNvSpPr>
          <p:nvPr>
            <p:ph type="body" sz="quarter" idx="30" hasCustomPrompt="1"/>
          </p:nvPr>
        </p:nvSpPr>
        <p:spPr>
          <a:xfrm>
            <a:off x="8320639"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8" name="Slide Number Placeholder 3">
            <a:extLst>
              <a:ext uri="{FF2B5EF4-FFF2-40B4-BE49-F238E27FC236}">
                <a16:creationId xmlns:a16="http://schemas.microsoft.com/office/drawing/2014/main" id="{E75CEC56-7E83-40D5-9DFD-419FE5BEBB54}"/>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25677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pic>
        <p:nvPicPr>
          <p:cNvPr id="116" name="Picture 115" descr="A picture containing game&#10;&#10;Description automatically generated">
            <a:extLst>
              <a:ext uri="{FF2B5EF4-FFF2-40B4-BE49-F238E27FC236}">
                <a16:creationId xmlns:a16="http://schemas.microsoft.com/office/drawing/2014/main" id="{6ACC1702-C833-4621-A17E-F8E156B4C0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t="23782" r="262" b="23677"/>
          <a:stretch/>
        </p:blipFill>
        <p:spPr>
          <a:xfrm>
            <a:off x="7914132" y="1595999"/>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118" name="Picture 117" descr="A picture containing man, looking, front, sitting&#10;&#10;Description automatically generated">
            <a:extLst>
              <a:ext uri="{FF2B5EF4-FFF2-40B4-BE49-F238E27FC236}">
                <a16:creationId xmlns:a16="http://schemas.microsoft.com/office/drawing/2014/main" id="{4CECFDD9-2097-4DD3-BE59-0A767D352DE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5011" r="1518" b="13273"/>
          <a:stretch/>
        </p:blipFill>
        <p:spPr>
          <a:xfrm>
            <a:off x="4526498" y="1595999"/>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120" name="Picture 119" descr="A picture containing sport, swimming&#10;&#10;Description automatically generated">
            <a:extLst>
              <a:ext uri="{FF2B5EF4-FFF2-40B4-BE49-F238E27FC236}">
                <a16:creationId xmlns:a16="http://schemas.microsoft.com/office/drawing/2014/main" id="{26B44787-8311-4E5F-99B5-D798658AD56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146" b="16104"/>
          <a:stretch/>
        </p:blipFill>
        <p:spPr>
          <a:xfrm>
            <a:off x="1156281" y="1596000"/>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998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9982"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068615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72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3796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84410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99786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25138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45454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userDrawn="1"/>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25" name="Group 24">
            <a:extLst>
              <a:ext uri="{FF2B5EF4-FFF2-40B4-BE49-F238E27FC236}">
                <a16:creationId xmlns:a16="http://schemas.microsoft.com/office/drawing/2014/main" id="{AC198A5A-4741-49EE-A98B-BFDC1A9793AB}"/>
              </a:ext>
            </a:extLst>
          </p:cNvPr>
          <p:cNvGrpSpPr/>
          <p:nvPr userDrawn="1"/>
        </p:nvGrpSpPr>
        <p:grpSpPr>
          <a:xfrm>
            <a:off x="602887" y="3013739"/>
            <a:ext cx="769219" cy="769219"/>
            <a:chOff x="997658" y="5928725"/>
            <a:chExt cx="601980" cy="601980"/>
          </a:xfrm>
        </p:grpSpPr>
        <p:sp>
          <p:nvSpPr>
            <p:cNvPr id="26" name="Oval 25">
              <a:extLst>
                <a:ext uri="{FF2B5EF4-FFF2-40B4-BE49-F238E27FC236}">
                  <a16:creationId xmlns:a16="http://schemas.microsoft.com/office/drawing/2014/main" id="{2EA13BB9-18E7-4979-9F47-0605A4541917}"/>
                </a:ext>
              </a:extLst>
            </p:cNvPr>
            <p:cNvSpPr/>
            <p:nvPr/>
          </p:nvSpPr>
          <p:spPr bwMode="auto">
            <a:xfrm>
              <a:off x="997658" y="5928725"/>
              <a:ext cx="601980" cy="601980"/>
            </a:xfrm>
            <a:prstGeom prst="ellipse">
              <a:avLst/>
            </a:prstGeom>
            <a:solidFill>
              <a:srgbClr val="243A5E">
                <a:lumMod val="75000"/>
              </a:srgb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7" name="data 3" descr="data, cloud, scale">
              <a:extLst>
                <a:ext uri="{FF2B5EF4-FFF2-40B4-BE49-F238E27FC236}">
                  <a16:creationId xmlns:a16="http://schemas.microsoft.com/office/drawing/2014/main" id="{C6D1BB88-D071-40C8-8F81-2F643A10F2F0}"/>
                </a:ext>
              </a:extLst>
            </p:cNvPr>
            <p:cNvGrpSpPr>
              <a:grpSpLocks noChangeAspect="1"/>
            </p:cNvGrpSpPr>
            <p:nvPr/>
          </p:nvGrpSpPr>
          <p:grpSpPr bwMode="auto">
            <a:xfrm>
              <a:off x="1100674" y="6032501"/>
              <a:ext cx="395950" cy="394430"/>
              <a:chOff x="5781" y="773"/>
              <a:chExt cx="261" cy="260"/>
            </a:xfrm>
          </p:grpSpPr>
          <p:sp>
            <p:nvSpPr>
              <p:cNvPr id="28" name="AutoShape 87">
                <a:extLst>
                  <a:ext uri="{FF2B5EF4-FFF2-40B4-BE49-F238E27FC236}">
                    <a16:creationId xmlns:a16="http://schemas.microsoft.com/office/drawing/2014/main" id="{9195BF57-3266-46DD-8C4C-BA7116471B84}"/>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 name="Freeform 89">
                <a:extLst>
                  <a:ext uri="{FF2B5EF4-FFF2-40B4-BE49-F238E27FC236}">
                    <a16:creationId xmlns:a16="http://schemas.microsoft.com/office/drawing/2014/main" id="{D57B35EA-0435-411E-8515-685EF9B1495C}"/>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 name="Freeform 90">
                <a:extLst>
                  <a:ext uri="{FF2B5EF4-FFF2-40B4-BE49-F238E27FC236}">
                    <a16:creationId xmlns:a16="http://schemas.microsoft.com/office/drawing/2014/main" id="{29D41AF6-1142-43E7-B46D-CE5CF22586C0}"/>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 name="Freeform 91">
                <a:extLst>
                  <a:ext uri="{FF2B5EF4-FFF2-40B4-BE49-F238E27FC236}">
                    <a16:creationId xmlns:a16="http://schemas.microsoft.com/office/drawing/2014/main" id="{8A52C7E5-BE39-4C25-9C91-D1C82C96D23C}"/>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2" name="Freeform 92">
                <a:extLst>
                  <a:ext uri="{FF2B5EF4-FFF2-40B4-BE49-F238E27FC236}">
                    <a16:creationId xmlns:a16="http://schemas.microsoft.com/office/drawing/2014/main" id="{EEB191D8-A841-407B-B21B-82D8BDF2920B}"/>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3" name="Freeform 93">
                <a:extLst>
                  <a:ext uri="{FF2B5EF4-FFF2-40B4-BE49-F238E27FC236}">
                    <a16:creationId xmlns:a16="http://schemas.microsoft.com/office/drawing/2014/main" id="{DD4B1F0F-7750-4862-BE5D-5D7D4ED071F4}"/>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 name="Freeform 94">
                <a:extLst>
                  <a:ext uri="{FF2B5EF4-FFF2-40B4-BE49-F238E27FC236}">
                    <a16:creationId xmlns:a16="http://schemas.microsoft.com/office/drawing/2014/main" id="{E4169768-AE23-4E97-BD6C-0F0A83897D33}"/>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 name="Freeform 95">
                <a:extLst>
                  <a:ext uri="{FF2B5EF4-FFF2-40B4-BE49-F238E27FC236}">
                    <a16:creationId xmlns:a16="http://schemas.microsoft.com/office/drawing/2014/main" id="{6C1E5D87-0311-4E34-80F4-9AB7D199F47B}"/>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 name="Freeform 96">
                <a:extLst>
                  <a:ext uri="{FF2B5EF4-FFF2-40B4-BE49-F238E27FC236}">
                    <a16:creationId xmlns:a16="http://schemas.microsoft.com/office/drawing/2014/main" id="{D055F22B-DE93-4EA3-831B-83416E007E2A}"/>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 name="Freeform 97">
                <a:extLst>
                  <a:ext uri="{FF2B5EF4-FFF2-40B4-BE49-F238E27FC236}">
                    <a16:creationId xmlns:a16="http://schemas.microsoft.com/office/drawing/2014/main" id="{1B67110B-5976-43CC-AC81-63841BDED2D6}"/>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Tree>
    <p:extLst>
      <p:ext uri="{BB962C8B-B14F-4D97-AF65-F5344CB8AC3E}">
        <p14:creationId xmlns:p14="http://schemas.microsoft.com/office/powerpoint/2010/main" val="1602039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44000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91784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4934981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09468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425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085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lumMod val="50000"/>
                  </a:schemeClr>
                </a:solidFill>
                <a:cs typeface="Segoe UI" pitchFamily="34" charset="0"/>
              </a:rPr>
              <a:t>© Copyright Microsoft Corporation. All rights reserved. </a:t>
            </a:r>
          </a:p>
        </p:txBody>
      </p:sp>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userDrawn="1"/>
        </p:nvPicPr>
        <p:blipFill>
          <a:blip r:embed="rId2"/>
          <a:stretch>
            <a:fillRect/>
          </a:stretch>
        </p:blipFill>
        <p:spPr bwMode="black">
          <a:xfrm>
            <a:off x="584200" y="584355"/>
            <a:ext cx="1383506" cy="296262"/>
          </a:xfrm>
          <a:prstGeom prst="rect">
            <a:avLst/>
          </a:prstGeom>
        </p:spPr>
      </p:pic>
    </p:spTree>
    <p:extLst>
      <p:ext uri="{BB962C8B-B14F-4D97-AF65-F5344CB8AC3E}">
        <p14:creationId xmlns:p14="http://schemas.microsoft.com/office/powerpoint/2010/main" val="1937043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4765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53406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1">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itle 1">
            <a:extLst>
              <a:ext uri="{FF2B5EF4-FFF2-40B4-BE49-F238E27FC236}">
                <a16:creationId xmlns:a16="http://schemas.microsoft.com/office/drawing/2014/main" id="{9B327D0C-577C-1F42-8E2E-6554C6B97492}"/>
              </a:ext>
            </a:extLst>
          </p:cNvPr>
          <p:cNvSpPr>
            <a:spLocks noGrp="1"/>
          </p:cNvSpPr>
          <p:nvPr>
            <p:ph type="title" hasCustomPrompt="1"/>
          </p:nvPr>
        </p:nvSpPr>
        <p:spPr>
          <a:xfrm>
            <a:off x="455997" y="440497"/>
            <a:ext cx="11306469" cy="501197"/>
          </a:xfrm>
          <a:prstGeom prst="rect">
            <a:avLst/>
          </a:prstGeom>
        </p:spPr>
        <p:txBody>
          <a:bodyPr wrap="square" lIns="0" tIns="0" rIns="0" bIns="0" anchor="b" anchorCtr="0">
            <a:noAutofit/>
          </a:bodyPr>
          <a:lstStyle>
            <a:lvl1pPr>
              <a:lnSpc>
                <a:spcPts val="3136"/>
              </a:lnSpc>
              <a:defRPr sz="2745">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3430332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907C0281-64BE-4844-A2BB-3E9ABD067392}"/>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6973023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29029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17677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0271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806927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665035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a:t>
            </a:r>
          </a:p>
        </p:txBody>
      </p:sp>
    </p:spTree>
    <p:extLst>
      <p:ext uri="{BB962C8B-B14F-4D97-AF65-F5344CB8AC3E}">
        <p14:creationId xmlns:p14="http://schemas.microsoft.com/office/powerpoint/2010/main" val="15606684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111136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970115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100549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768672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11E4A5-70E4-4E84-B792-D6867BF05FF8}"/>
              </a:ext>
            </a:extLst>
          </p:cNvPr>
          <p:cNvPicPr>
            <a:picLocks noChangeAspect="1"/>
          </p:cNvPicPr>
          <p:nvPr userDrawn="1"/>
        </p:nvPicPr>
        <p:blipFill>
          <a:blip r:embed="rId2"/>
          <a:stretch>
            <a:fillRect/>
          </a:stretch>
        </p:blipFill>
        <p:spPr>
          <a:xfrm>
            <a:off x="5334000" y="0"/>
            <a:ext cx="6858000" cy="6858000"/>
          </a:xfrm>
          <a:prstGeom prst="rect">
            <a:avLst/>
          </a:prstGeom>
        </p:spPr>
      </p:pic>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835846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642350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250177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5423135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1946539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2250659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501367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2898013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8090757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4727831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2203232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pic>
        <p:nvPicPr>
          <p:cNvPr id="3" name="Picture 2" descr="A picture containing man, looking, front, sitting&#10;&#10;Description automatically generated">
            <a:extLst>
              <a:ext uri="{FF2B5EF4-FFF2-40B4-BE49-F238E27FC236}">
                <a16:creationId xmlns:a16="http://schemas.microsoft.com/office/drawing/2014/main" id="{24BA8B95-515C-4EDE-BBAC-F1BD97FD0C2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687" t="12362" r="29729" b="16641"/>
          <a:stretch/>
        </p:blipFill>
        <p:spPr>
          <a:xfrm>
            <a:off x="5334001" y="0"/>
            <a:ext cx="6857999" cy="6858000"/>
          </a:xfrm>
          <a:custGeom>
            <a:avLst/>
            <a:gdLst>
              <a:gd name="connsiteX0" fmla="*/ 0 w 6857999"/>
              <a:gd name="connsiteY0" fmla="*/ 0 h 6858000"/>
              <a:gd name="connsiteX1" fmla="*/ 6857999 w 6857999"/>
              <a:gd name="connsiteY1" fmla="*/ 0 h 6858000"/>
              <a:gd name="connsiteX2" fmla="*/ 6857999 w 6857999"/>
              <a:gd name="connsiteY2" fmla="*/ 6858000 h 6858000"/>
              <a:gd name="connsiteX3" fmla="*/ 0 w 6857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7999" h="6858000">
                <a:moveTo>
                  <a:pt x="0" y="0"/>
                </a:moveTo>
                <a:lnTo>
                  <a:pt x="6857999" y="0"/>
                </a:lnTo>
                <a:lnTo>
                  <a:pt x="6857999" y="6858000"/>
                </a:lnTo>
                <a:lnTo>
                  <a:pt x="0" y="6858000"/>
                </a:lnTo>
                <a:close/>
              </a:path>
            </a:pathLst>
          </a:custGeom>
        </p:spPr>
      </p:pic>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5417101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0609993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5878805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1767327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6" y="1224083"/>
            <a:ext cx="5335205" cy="4889480"/>
          </a:xfrm>
          <a:noFill/>
        </p:spPr>
        <p:txBody>
          <a:bodyPr vert="horz" wrap="square" lIns="0" tIns="0" rIns="0" bIns="0" rtlCol="0" anchor="ctr" anchorCtr="0">
            <a:noAutofit/>
          </a:bodyPr>
          <a:lstStyle>
            <a:lvl1pPr>
              <a:lnSpc>
                <a:spcPts val="4946"/>
              </a:lnSpc>
              <a:spcAft>
                <a:spcPts val="1800"/>
              </a:spcAft>
              <a:defRPr lang="en-US" sz="5000" spc="-43" baseline="0" dirty="0">
                <a:solidFill>
                  <a:schemeClr val="accent5"/>
                </a:solidFill>
              </a:defRPr>
            </a:lvl1pPr>
          </a:lstStyle>
          <a:p>
            <a:pPr marL="0" lvl="0">
              <a:lnSpc>
                <a:spcPts val="4846"/>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546753"/>
          </a:xfrm>
        </p:spPr>
        <p:txBody>
          <a:bodyPr/>
          <a:lstStyle/>
          <a:p>
            <a:endParaRPr lang="en-US"/>
          </a:p>
        </p:txBody>
      </p:sp>
    </p:spTree>
    <p:extLst>
      <p:ext uri="{BB962C8B-B14F-4D97-AF65-F5344CB8AC3E}">
        <p14:creationId xmlns:p14="http://schemas.microsoft.com/office/powerpoint/2010/main" val="2248358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6" y="1224083"/>
            <a:ext cx="5335205" cy="4889480"/>
          </a:xfrm>
          <a:noFill/>
        </p:spPr>
        <p:txBody>
          <a:bodyPr vert="horz" wrap="square" lIns="0" tIns="0" rIns="0" bIns="0" rtlCol="0" anchor="ctr" anchorCtr="0">
            <a:noAutofit/>
          </a:bodyPr>
          <a:lstStyle>
            <a:lvl1pPr>
              <a:lnSpc>
                <a:spcPts val="4946"/>
              </a:lnSpc>
              <a:spcAft>
                <a:spcPts val="1800"/>
              </a:spcAft>
              <a:defRPr lang="en-US" sz="5000" spc="-43" baseline="0" dirty="0">
                <a:solidFill>
                  <a:schemeClr val="accent5"/>
                </a:solidFill>
              </a:defRPr>
            </a:lvl1pPr>
          </a:lstStyle>
          <a:p>
            <a:pPr marL="0" lvl="0">
              <a:lnSpc>
                <a:spcPts val="4846"/>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543185"/>
          </a:xfrm>
        </p:spPr>
        <p:txBody>
          <a:bodyPr/>
          <a:lstStyle/>
          <a:p>
            <a:endParaRPr lang="en-US"/>
          </a:p>
        </p:txBody>
      </p:sp>
      <p:sp>
        <p:nvSpPr>
          <p:cNvPr id="6" name="TextBox 5">
            <a:extLst>
              <a:ext uri="{FF2B5EF4-FFF2-40B4-BE49-F238E27FC236}">
                <a16:creationId xmlns:a16="http://schemas.microsoft.com/office/drawing/2014/main" id="{23DD4161-F188-3B42-AE17-D117287440D8}"/>
              </a:ext>
            </a:extLst>
          </p:cNvPr>
          <p:cNvSpPr txBox="1"/>
          <p:nvPr userDrawn="1"/>
        </p:nvSpPr>
        <p:spPr>
          <a:xfrm>
            <a:off x="254289" y="251012"/>
            <a:ext cx="4532865" cy="489365"/>
          </a:xfrm>
          <a:prstGeom prst="rect">
            <a:avLst/>
          </a:prstGeom>
          <a:noFill/>
        </p:spPr>
        <p:txBody>
          <a:bodyPr wrap="square" lIns="182854" tIns="146284" rIns="182854" bIns="146284" rtlCol="0">
            <a:spAutoFit/>
          </a:bodyPr>
          <a:lstStyle/>
          <a:p>
            <a:pPr>
              <a:lnSpc>
                <a:spcPct val="90000"/>
              </a:lnSpc>
              <a:spcAft>
                <a:spcPts val="600"/>
              </a:spcAft>
            </a:pPr>
            <a:r>
              <a:rPr lang="en-US" sz="1400" b="0" spc="0">
                <a:solidFill>
                  <a:schemeClr val="tx1"/>
                </a:solidFill>
                <a:latin typeface="+mj-lt"/>
              </a:rPr>
              <a:t>PROACTIVE</a:t>
            </a:r>
            <a:r>
              <a:rPr lang="en-US" sz="1400" b="0" spc="0">
                <a:solidFill>
                  <a:schemeClr val="tx1"/>
                </a:solidFill>
                <a:latin typeface="+mj-lt"/>
                <a:cs typeface="Segoe UI Semibold"/>
              </a:rPr>
              <a:t> C</a:t>
            </a:r>
            <a:r>
              <a:rPr lang="en-US" sz="1400" b="0" spc="0">
                <a:solidFill>
                  <a:schemeClr val="tx1"/>
                </a:solidFill>
                <a:latin typeface="+mj-lt"/>
              </a:rPr>
              <a:t>USTOMER SERVICE </a:t>
            </a:r>
          </a:p>
        </p:txBody>
      </p:sp>
    </p:spTree>
    <p:extLst>
      <p:ext uri="{BB962C8B-B14F-4D97-AF65-F5344CB8AC3E}">
        <p14:creationId xmlns:p14="http://schemas.microsoft.com/office/powerpoint/2010/main" val="226766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ext Placeholder 4">
            <a:extLst>
              <a:ext uri="{FF2B5EF4-FFF2-40B4-BE49-F238E27FC236}">
                <a16:creationId xmlns:a16="http://schemas.microsoft.com/office/drawing/2014/main" id="{1AE401B7-B392-4B42-87B4-0E861E6D62D8}"/>
              </a:ext>
            </a:extLst>
          </p:cNvPr>
          <p:cNvSpPr>
            <a:spLocks noGrp="1"/>
          </p:cNvSpPr>
          <p:nvPr>
            <p:ph type="body" sz="quarter" idx="10"/>
          </p:nvPr>
        </p:nvSpPr>
        <p:spPr>
          <a:xfrm>
            <a:off x="501960" y="920604"/>
            <a:ext cx="11306175" cy="492443"/>
          </a:xfrm>
        </p:spPr>
        <p:txBody>
          <a:bodyPr/>
          <a:lstStyle>
            <a:lvl1pPr>
              <a:defRPr sz="2000">
                <a:solidFill>
                  <a:schemeClr val="tx2"/>
                </a:solidFill>
              </a:defRPr>
            </a:lvl1pPr>
          </a:lstStyle>
          <a:p>
            <a:pPr lvl="0"/>
            <a:r>
              <a:rPr lang="en-US"/>
              <a:t>Edit Master text styles</a:t>
            </a:r>
          </a:p>
        </p:txBody>
      </p:sp>
      <p:sp>
        <p:nvSpPr>
          <p:cNvPr id="6" name="Title 5">
            <a:extLst>
              <a:ext uri="{FF2B5EF4-FFF2-40B4-BE49-F238E27FC236}">
                <a16:creationId xmlns:a16="http://schemas.microsoft.com/office/drawing/2014/main" id="{E931D5F9-304B-449C-8730-BEC7174F3115}"/>
              </a:ext>
            </a:extLst>
          </p:cNvPr>
          <p:cNvSpPr>
            <a:spLocks noGrp="1"/>
          </p:cNvSpPr>
          <p:nvPr>
            <p:ph type="title"/>
          </p:nvPr>
        </p:nvSpPr>
        <p:spPr>
          <a:xfrm>
            <a:off x="501960" y="449263"/>
            <a:ext cx="11306469" cy="813819"/>
          </a:xfrm>
        </p:spPr>
        <p:txBody>
          <a:bodyPr/>
          <a:lstStyle/>
          <a:p>
            <a:r>
              <a:rPr lang="en-US"/>
              <a:t>Click to edit Master title style</a:t>
            </a:r>
          </a:p>
        </p:txBody>
      </p:sp>
    </p:spTree>
    <p:extLst>
      <p:ext uri="{BB962C8B-B14F-4D97-AF65-F5344CB8AC3E}">
        <p14:creationId xmlns:p14="http://schemas.microsoft.com/office/powerpoint/2010/main" val="139184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Vi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E625-960F-47A3-8166-E6F91369CC14}"/>
              </a:ext>
            </a:extLst>
          </p:cNvPr>
          <p:cNvSpPr>
            <a:spLocks noGrp="1"/>
          </p:cNvSpPr>
          <p:nvPr>
            <p:ph type="title"/>
          </p:nvPr>
        </p:nvSpPr>
        <p:spPr>
          <a:xfrm>
            <a:off x="465139" y="2232343"/>
            <a:ext cx="3695700" cy="813820"/>
          </a:xfrm>
        </p:spPr>
        <p:txBody>
          <a:bodyPr/>
          <a:lstStyle>
            <a:lvl1pPr>
              <a:defRPr sz="5399"/>
            </a:lvl1pPr>
          </a:lstStyle>
          <a:p>
            <a:r>
              <a:rPr lang="en-US"/>
              <a:t>Click to</a:t>
            </a:r>
          </a:p>
        </p:txBody>
      </p:sp>
      <p:sp>
        <p:nvSpPr>
          <p:cNvPr id="4" name="Text Placeholder 3">
            <a:extLst>
              <a:ext uri="{FF2B5EF4-FFF2-40B4-BE49-F238E27FC236}">
                <a16:creationId xmlns:a16="http://schemas.microsoft.com/office/drawing/2014/main" id="{C780568D-E0C0-47C7-8C33-F800EA8B0D02}"/>
              </a:ext>
            </a:extLst>
          </p:cNvPr>
          <p:cNvSpPr>
            <a:spLocks noGrp="1"/>
          </p:cNvSpPr>
          <p:nvPr>
            <p:ph type="body" sz="quarter" idx="10"/>
          </p:nvPr>
        </p:nvSpPr>
        <p:spPr>
          <a:xfrm>
            <a:off x="465139" y="3261043"/>
            <a:ext cx="8662740" cy="1815882"/>
          </a:xfrm>
        </p:spPr>
        <p:txBody>
          <a:bodyPr/>
          <a:lstStyle>
            <a:lvl1pPr>
              <a:defRPr sz="2800">
                <a:latin typeface="+mn-lt"/>
              </a:defRPr>
            </a:lvl1pPr>
            <a:lvl2pPr>
              <a:defRPr sz="2400"/>
            </a:lvl2pPr>
            <a:lvl3pPr>
              <a:defRPr sz="2000"/>
            </a:lvl3pPr>
            <a:lvl4pPr>
              <a:defRPr sz="20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322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C8A25A4-D2FD-4962-A116-6E4B01A022B8}"/>
              </a:ext>
            </a:extLst>
          </p:cNvPr>
          <p:cNvSpPr>
            <a:spLocks noGrp="1"/>
          </p:cNvSpPr>
          <p:nvPr>
            <p:ph type="pic" sz="quarter" idx="18"/>
          </p:nvPr>
        </p:nvSpPr>
        <p:spPr>
          <a:xfrm>
            <a:off x="5272548" y="0"/>
            <a:ext cx="6919451" cy="543185"/>
          </a:xfrm>
        </p:spPr>
        <p:txBody>
          <a:bodyPr/>
          <a:lstStyle/>
          <a:p>
            <a:endParaRPr lang="en-US"/>
          </a:p>
        </p:txBody>
      </p:sp>
      <p:sp>
        <p:nvSpPr>
          <p:cNvPr id="7" name="Title 6">
            <a:extLst>
              <a:ext uri="{FF2B5EF4-FFF2-40B4-BE49-F238E27FC236}">
                <a16:creationId xmlns:a16="http://schemas.microsoft.com/office/drawing/2014/main" id="{6BE54974-BE7C-473B-B7AF-3ACAF924EFB0}"/>
              </a:ext>
            </a:extLst>
          </p:cNvPr>
          <p:cNvSpPr>
            <a:spLocks noGrp="1"/>
          </p:cNvSpPr>
          <p:nvPr>
            <p:ph type="title"/>
          </p:nvPr>
        </p:nvSpPr>
        <p:spPr>
          <a:xfrm>
            <a:off x="501960" y="449264"/>
            <a:ext cx="4222440" cy="1161173"/>
          </a:xfrm>
        </p:spPr>
        <p:txBody>
          <a:bodyPr/>
          <a:lstStyle/>
          <a:p>
            <a:r>
              <a:rPr lang="en-US"/>
              <a:t>Click to edit Master title style</a:t>
            </a:r>
          </a:p>
        </p:txBody>
      </p:sp>
    </p:spTree>
    <p:extLst>
      <p:ext uri="{BB962C8B-B14F-4D97-AF65-F5344CB8AC3E}">
        <p14:creationId xmlns:p14="http://schemas.microsoft.com/office/powerpoint/2010/main" val="1205933256"/>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C4911F5-116A-483F-96C2-98ECDD8A03CD}"/>
              </a:ext>
            </a:extLst>
          </p:cNvPr>
          <p:cNvSpPr>
            <a:spLocks noGrp="1"/>
          </p:cNvSpPr>
          <p:nvPr>
            <p:ph type="body" sz="quarter" idx="11"/>
          </p:nvPr>
        </p:nvSpPr>
        <p:spPr>
          <a:xfrm>
            <a:off x="95703" y="2159746"/>
            <a:ext cx="4831897" cy="430887"/>
          </a:xfrm>
        </p:spPr>
        <p:txBody>
          <a:bodyPr anchor="b"/>
          <a:lstStyle>
            <a:lvl1pPr marL="0" indent="0">
              <a:buNone/>
              <a:defRPr lang="en-US" sz="1600" b="1" kern="1200" cap="all" spc="100" baseline="0" dirty="0">
                <a:solidFill>
                  <a:schemeClr val="tx2"/>
                </a:solidFill>
                <a:latin typeface="+mn-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a:t>
            </a:r>
          </a:p>
        </p:txBody>
      </p:sp>
      <p:sp>
        <p:nvSpPr>
          <p:cNvPr id="9" name="Title 8">
            <a:extLst>
              <a:ext uri="{FF2B5EF4-FFF2-40B4-BE49-F238E27FC236}">
                <a16:creationId xmlns:a16="http://schemas.microsoft.com/office/drawing/2014/main" id="{29B611F7-7F93-407C-A148-17FEB9C78818}"/>
              </a:ext>
            </a:extLst>
          </p:cNvPr>
          <p:cNvSpPr>
            <a:spLocks noGrp="1"/>
          </p:cNvSpPr>
          <p:nvPr>
            <p:ph type="title"/>
          </p:nvPr>
        </p:nvSpPr>
        <p:spPr>
          <a:xfrm>
            <a:off x="95704" y="2428073"/>
            <a:ext cx="4831897" cy="899665"/>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72457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cus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1"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0" name="Picture Placeholder 144"/>
          <p:cNvSpPr>
            <a:spLocks noGrp="1"/>
          </p:cNvSpPr>
          <p:nvPr>
            <p:ph type="pic" sz="quarter" idx="36" hasCustomPrompt="1"/>
          </p:nvPr>
        </p:nvSpPr>
        <p:spPr>
          <a:xfrm>
            <a:off x="202501" y="5780179"/>
            <a:ext cx="2064635" cy="834378"/>
          </a:xfrm>
          <a:prstGeom prst="rect">
            <a:avLst/>
          </a:prstGeom>
        </p:spPr>
        <p:txBody>
          <a:bodyPr anchor="ctr" anchorCtr="0">
            <a:noAutofit/>
          </a:bodyPr>
          <a:lstStyle>
            <a:lvl1pPr marL="0" indent="0" algn="ctr">
              <a:buNone/>
              <a:defRPr sz="1567">
                <a:solidFill>
                  <a:srgbClr val="7030A0"/>
                </a:solidFill>
              </a:defRPr>
            </a:lvl1pPr>
          </a:lstStyle>
          <a:p>
            <a:r>
              <a:rPr lang="en-US"/>
              <a:t>Drag logo here</a:t>
            </a:r>
          </a:p>
        </p:txBody>
      </p: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69878" y="3304610"/>
            <a:ext cx="3532852" cy="1086067"/>
          </a:xfrm>
        </p:spPr>
        <p:txBody>
          <a:bodyPr/>
          <a:lstStyle>
            <a:lvl1pPr>
              <a:spcAft>
                <a:spcPts val="588"/>
              </a:spcAft>
              <a:defRPr sz="1307" i="1">
                <a:solidFill>
                  <a:schemeClr val="tx1"/>
                </a:solidFill>
              </a:defRPr>
            </a:lvl1pPr>
            <a:lvl2pPr>
              <a:spcBef>
                <a:spcPts val="0"/>
              </a:spcBef>
              <a:spcAft>
                <a:spcPts val="0"/>
              </a:spcAft>
              <a:defRPr sz="980" b="1" i="1" cap="none" baseline="0">
                <a:solidFill>
                  <a:schemeClr val="tx1"/>
                </a:solidFill>
              </a:defRPr>
            </a:lvl2pPr>
            <a:lvl3pPr>
              <a:spcBef>
                <a:spcPts val="0"/>
              </a:spcBef>
              <a:spcAft>
                <a:spcPts val="490"/>
              </a:spcAft>
              <a:defRPr lang="en-US" sz="898" i="1" kern="1200" cap="none" spc="0" baseline="0" dirty="0">
                <a:solidFill>
                  <a:schemeClr val="tx1"/>
                </a:solidFill>
                <a:latin typeface="Segoe UI" panose="020B0502040204020203" pitchFamily="34" charset="0"/>
                <a:ea typeface="+mn-ea"/>
                <a:cs typeface="Segoe UI" panose="020B0502040204020203" pitchFamily="34" charset="0"/>
              </a:defRPr>
            </a:lvl3pPr>
            <a:lvl4pPr>
              <a:spcBef>
                <a:spcPts val="0"/>
              </a:spcBef>
              <a:spcAft>
                <a:spcPts val="0"/>
              </a:spcAft>
              <a:defRPr lang="en-US" sz="898" i="1" kern="1200" cap="none" spc="0" baseline="0" dirty="0">
                <a:solidFill>
                  <a:schemeClr val="tx1"/>
                </a:solidFill>
                <a:latin typeface="Segoe UI" panose="020B0502040204020203" pitchFamily="34" charset="0"/>
                <a:ea typeface="+mn-ea"/>
                <a:cs typeface="Segoe UI" panose="020B0502040204020203" pitchFamily="34" charset="0"/>
              </a:defRPr>
            </a:lvl4pPr>
            <a:lvl5pPr>
              <a:spcBef>
                <a:spcPts val="0"/>
              </a:spcBef>
              <a:spcAft>
                <a:spcPts val="490"/>
              </a:spcAft>
              <a:defRPr lang="en-US" sz="858" i="1" kern="1200" cap="none" spc="0" baseline="0" dirty="0">
                <a:solidFill>
                  <a:schemeClr val="tx1"/>
                </a:solidFill>
                <a:latin typeface="Segoe UI" panose="020B0502040204020203" pitchFamily="34" charset="0"/>
                <a:ea typeface="+mn-ea"/>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03343" y="3344469"/>
            <a:ext cx="8006095" cy="1875385"/>
          </a:xfrm>
        </p:spPr>
        <p:txBody>
          <a:bodyPr/>
          <a:lstStyle>
            <a:lvl1pPr>
              <a:spcAft>
                <a:spcPts val="588"/>
              </a:spcAft>
              <a:defRPr>
                <a:solidFill>
                  <a:schemeClr val="tx1"/>
                </a:solidFill>
              </a:defRPr>
            </a:lvl1pPr>
            <a:lvl2pPr>
              <a:spcAft>
                <a:spcPts val="588"/>
              </a:spcAft>
              <a:defRPr>
                <a:solidFill>
                  <a:schemeClr val="tx1"/>
                </a:solidFill>
              </a:defRPr>
            </a:lvl2pPr>
            <a:lvl3pPr>
              <a:spcAft>
                <a:spcPts val="588"/>
              </a:spcAft>
              <a:defRPr>
                <a:solidFill>
                  <a:schemeClr val="tx1"/>
                </a:solidFill>
              </a:defRPr>
            </a:lvl3pPr>
            <a:lvl4pPr marL="168243" indent="-168243">
              <a:spcAft>
                <a:spcPts val="600"/>
              </a:spcAft>
              <a:buFont typeface="Arial" panose="020B0604020202020204" pitchFamily="34" charset="0"/>
              <a:buChar char="•"/>
              <a:defRPr>
                <a:solidFill>
                  <a:schemeClr val="tx1"/>
                </a:solidFill>
              </a:defRPr>
            </a:lvl4pPr>
            <a:lvl5pPr>
              <a:defRPr sz="1143"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4" name="Straight Connector 23">
            <a:extLst>
              <a:ext uri="{FF2B5EF4-FFF2-40B4-BE49-F238E27FC236}">
                <a16:creationId xmlns:a16="http://schemas.microsoft.com/office/drawing/2014/main" id="{20CCB87A-2DC4-4690-AD4E-8D17752DD99D}"/>
              </a:ext>
            </a:extLst>
          </p:cNvPr>
          <p:cNvCxnSpPr/>
          <p:nvPr userDrawn="1"/>
        </p:nvCxnSpPr>
        <p:spPr>
          <a:xfrm>
            <a:off x="3910685" y="3304609"/>
            <a:ext cx="0" cy="206207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52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3" name="Picture 2" descr="A person standing next to a person&#10;&#10;Description automatically generated">
            <a:extLst>
              <a:ext uri="{FF2B5EF4-FFF2-40B4-BE49-F238E27FC236}">
                <a16:creationId xmlns:a16="http://schemas.microsoft.com/office/drawing/2014/main" id="{FA06BC97-B22B-4FDF-A8FF-41339A35E1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9497" t="1090" r="15237" b="818"/>
          <a:stretch/>
        </p:blipFill>
        <p:spPr>
          <a:xfrm>
            <a:off x="5334000" y="10"/>
            <a:ext cx="6858000" cy="6857990"/>
          </a:xfrm>
          <a:custGeom>
            <a:avLst/>
            <a:gdLst>
              <a:gd name="connsiteX0" fmla="*/ 0 w 6858000"/>
              <a:gd name="connsiteY0" fmla="*/ 0 h 6857990"/>
              <a:gd name="connsiteX1" fmla="*/ 6858000 w 6858000"/>
              <a:gd name="connsiteY1" fmla="*/ 0 h 6857990"/>
              <a:gd name="connsiteX2" fmla="*/ 6858000 w 6858000"/>
              <a:gd name="connsiteY2" fmla="*/ 6857990 h 6857990"/>
              <a:gd name="connsiteX3" fmla="*/ 0 w 6858000"/>
              <a:gd name="connsiteY3" fmla="*/ 6857990 h 6857990"/>
            </a:gdLst>
            <a:ahLst/>
            <a:cxnLst>
              <a:cxn ang="0">
                <a:pos x="connsiteX0" y="connsiteY0"/>
              </a:cxn>
              <a:cxn ang="0">
                <a:pos x="connsiteX1" y="connsiteY1"/>
              </a:cxn>
              <a:cxn ang="0">
                <a:pos x="connsiteX2" y="connsiteY2"/>
              </a:cxn>
              <a:cxn ang="0">
                <a:pos x="connsiteX3" y="connsiteY3"/>
              </a:cxn>
            </a:cxnLst>
            <a:rect l="l" t="t" r="r" b="b"/>
            <a:pathLst>
              <a:path w="6858000" h="6857990">
                <a:moveTo>
                  <a:pt x="0" y="0"/>
                </a:moveTo>
                <a:lnTo>
                  <a:pt x="6858000" y="0"/>
                </a:lnTo>
                <a:lnTo>
                  <a:pt x="6858000" y="6857990"/>
                </a:lnTo>
                <a:lnTo>
                  <a:pt x="0" y="6857990"/>
                </a:lnTo>
                <a:close/>
              </a:path>
            </a:pathLst>
          </a:custGeom>
        </p:spPr>
      </p:pic>
    </p:spTree>
    <p:extLst>
      <p:ext uri="{BB962C8B-B14F-4D97-AF65-F5344CB8AC3E}">
        <p14:creationId xmlns:p14="http://schemas.microsoft.com/office/powerpoint/2010/main" val="36144075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296398"/>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09592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7" y="1922804"/>
            <a:ext cx="4758211" cy="603538"/>
          </a:xfrm>
        </p:spPr>
        <p:txBody>
          <a:bodyPr wrap="square" lIns="0" tIns="0" rIns="0" bIns="0">
            <a:spAutoFit/>
          </a:bodyPr>
          <a:lstStyle>
            <a:lvl1pPr marL="0" indent="0">
              <a:lnSpc>
                <a:spcPts val="2353"/>
              </a:lnSpc>
              <a:spcBef>
                <a:spcPts val="588"/>
              </a:spcBef>
              <a:buNone/>
              <a:defRPr sz="1961" b="0" i="0">
                <a:gradFill>
                  <a:gsLst>
                    <a:gs pos="0">
                      <a:schemeClr val="tx1"/>
                    </a:gs>
                    <a:gs pos="100000">
                      <a:schemeClr val="tx1"/>
                    </a:gs>
                  </a:gsLst>
                  <a:lin ang="5400000" scaled="1"/>
                </a:gra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3644310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907C0281-64BE-4844-A2BB-3E9ABD067392}"/>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277852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11E4A5-70E4-4E84-B792-D6867BF05FF8}"/>
              </a:ext>
            </a:extLst>
          </p:cNvPr>
          <p:cNvPicPr>
            <a:picLocks noChangeAspect="1"/>
          </p:cNvPicPr>
          <p:nvPr userDrawn="1"/>
        </p:nvPicPr>
        <p:blipFill>
          <a:blip r:embed="rId2"/>
          <a:stretch>
            <a:fillRect/>
          </a:stretch>
        </p:blipFill>
        <p:spPr>
          <a:xfrm>
            <a:off x="5334000" y="0"/>
            <a:ext cx="6858000" cy="6858000"/>
          </a:xfrm>
          <a:prstGeom prst="rect">
            <a:avLst/>
          </a:prstGeom>
        </p:spPr>
      </p:pic>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652646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image" Target="../media/image33.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74026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3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grpSp>
        <p:nvGrpSpPr>
          <p:cNvPr id="9" name="Group 8">
            <a:extLst>
              <a:ext uri="{FF2B5EF4-FFF2-40B4-BE49-F238E27FC236}">
                <a16:creationId xmlns:a16="http://schemas.microsoft.com/office/drawing/2014/main" id="{505FE59A-15A8-3743-BF27-32FC8C564FB6}"/>
              </a:ext>
            </a:extLst>
          </p:cNvPr>
          <p:cNvGrpSpPr/>
          <p:nvPr userDrawn="1"/>
        </p:nvGrpSpPr>
        <p:grpSpPr>
          <a:xfrm>
            <a:off x="361838" y="6456603"/>
            <a:ext cx="11586711" cy="118296"/>
            <a:chOff x="369093" y="6269317"/>
            <a:chExt cx="11819049" cy="120651"/>
          </a:xfrm>
        </p:grpSpPr>
        <p:sp>
          <p:nvSpPr>
            <p:cNvPr id="10" name="Footer Placeholder 14">
              <a:extLst>
                <a:ext uri="{FF2B5EF4-FFF2-40B4-BE49-F238E27FC236}">
                  <a16:creationId xmlns:a16="http://schemas.microsoft.com/office/drawing/2014/main" id="{525E3319-B21A-284E-8176-855090AC6D40}"/>
                </a:ext>
              </a:extLst>
            </p:cNvPr>
            <p:cNvSpPr txBox="1">
              <a:spLocks/>
            </p:cNvSpPr>
            <p:nvPr userDrawn="1"/>
          </p:nvSpPr>
          <p:spPr>
            <a:xfrm>
              <a:off x="369093" y="6269317"/>
              <a:ext cx="11819049" cy="120651"/>
            </a:xfrm>
            <a:prstGeom prst="rect">
              <a:avLst/>
            </a:prstGeom>
          </p:spPr>
          <p:txBody>
            <a:bodyPr vert="horz" lIns="91440" tIns="45720" rIns="91440" bIns="45720" numCol="1" rtlCol="0" anchor="ctr"/>
            <a:lstStyle>
              <a:defPPr>
                <a:defRPr lang="en-US"/>
              </a:defPPr>
              <a:lvl1pPr marL="0" algn="l" defTabSz="932742" rtl="0" eaLnBrk="1" latinLnBrk="0" hangingPunct="1">
                <a:defRPr sz="7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solidFill>
                    <a:schemeClr val="bg1">
                      <a:lumMod val="65000"/>
                    </a:schemeClr>
                  </a:solidFill>
                </a:rPr>
                <a:t>© Microsoft Corporation</a:t>
              </a:r>
            </a:p>
          </p:txBody>
        </p:sp>
        <p:sp>
          <p:nvSpPr>
            <p:cNvPr id="11" name="Footer Placeholder 14">
              <a:extLst>
                <a:ext uri="{FF2B5EF4-FFF2-40B4-BE49-F238E27FC236}">
                  <a16:creationId xmlns:a16="http://schemas.microsoft.com/office/drawing/2014/main" id="{CDBD5170-CFD3-E140-A127-EA94006A05AE}"/>
                </a:ext>
              </a:extLst>
            </p:cNvPr>
            <p:cNvSpPr txBox="1">
              <a:spLocks/>
            </p:cNvSpPr>
            <p:nvPr userDrawn="1"/>
          </p:nvSpPr>
          <p:spPr>
            <a:xfrm>
              <a:off x="369093" y="6269317"/>
              <a:ext cx="11819049" cy="120651"/>
            </a:xfrm>
            <a:prstGeom prst="rect">
              <a:avLst/>
            </a:prstGeom>
          </p:spPr>
          <p:txBody>
            <a:bodyPr vert="horz" lIns="91440" tIns="45720" rIns="91440" bIns="45720" numCol="1" rtlCol="0" anchor="ctr"/>
            <a:lstStyle>
              <a:defPPr>
                <a:defRPr lang="en-US"/>
              </a:defPPr>
              <a:lvl1pPr marL="0" algn="l" defTabSz="932742" rtl="0" eaLnBrk="1" latinLnBrk="0" hangingPunct="1">
                <a:defRPr sz="7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686">
                  <a:solidFill>
                    <a:schemeClr val="bg1">
                      <a:lumMod val="65000"/>
                    </a:schemeClr>
                  </a:solidFill>
                </a:rPr>
                <a:t>Dynamics 365</a:t>
              </a:r>
            </a:p>
          </p:txBody>
        </p:sp>
      </p:grpSp>
    </p:spTree>
    <p:extLst>
      <p:ext uri="{BB962C8B-B14F-4D97-AF65-F5344CB8AC3E}">
        <p14:creationId xmlns:p14="http://schemas.microsoft.com/office/powerpoint/2010/main" val="189601752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2" r:id="rId30"/>
    <p:sldLayoutId id="2147483733" r:id="rId31"/>
    <p:sldLayoutId id="2147483734" r:id="rId3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icrosoft/MC4H-Acceleration/raw/main/PatientOutreach_UserStoryTraining/1_Solution_Design/ArchitecturePrincipleStarterKit.docx" TargetMode="External"/><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www.hl7.org/fhir/patient.html"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s://docs.microsoft.com/en-us/common-data-model/schema/core/industrycommon/healthcare/healthcare-overview" TargetMode="External"/><Relationship Id="rId5" Type="http://schemas.openxmlformats.org/officeDocument/2006/relationships/hyperlink" Target="https://www.hl7.org/fhir/resourcelist.html" TargetMode="External"/><Relationship Id="rId4" Type="http://schemas.openxmlformats.org/officeDocument/2006/relationships/hyperlink" Target="https://www.hl7.org/fhir/appointment.html"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7.svg"/><Relationship Id="rId2" Type="http://schemas.openxmlformats.org/officeDocument/2006/relationships/notesSlide" Target="../notesSlides/notesSlide11.xml"/><Relationship Id="rId1" Type="http://schemas.openxmlformats.org/officeDocument/2006/relationships/slideLayout" Target="../slideLayouts/slideLayout39.xml"/><Relationship Id="rId6" Type="http://schemas.openxmlformats.org/officeDocument/2006/relationships/image" Target="../media/image59.svg"/><Relationship Id="rId11" Type="http://schemas.openxmlformats.org/officeDocument/2006/relationships/image" Target="../media/image66.png"/><Relationship Id="rId5" Type="http://schemas.openxmlformats.org/officeDocument/2006/relationships/image" Target="../media/image58.png"/><Relationship Id="rId10" Type="http://schemas.openxmlformats.org/officeDocument/2006/relationships/image" Target="../media/image63.png"/><Relationship Id="rId4" Type="http://schemas.microsoft.com/office/2007/relationships/hdphoto" Target="../media/hdphoto2.wdp"/><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8" Type="http://schemas.openxmlformats.org/officeDocument/2006/relationships/hyperlink" Target="https://docs.microsoft.com/en-us/common-data-model/schema/core/industrycommon/healthcare/healthcare-overview" TargetMode="External"/><Relationship Id="rId3" Type="http://schemas.openxmlformats.org/officeDocument/2006/relationships/hyperlink" Target="https://docs.microsoft.com/en-us/industry/healthcare/" TargetMode="External"/><Relationship Id="rId7" Type="http://schemas.openxmlformats.org/officeDocument/2006/relationships/hyperlink" Target="https://www.hl7.org/fhir/resourcelist.html" TargetMode="External"/><Relationship Id="rId2" Type="http://schemas.openxmlformats.org/officeDocument/2006/relationships/hyperlink" Target="https://docs.microsoft.com/en-us/learn/paths/healthcare-in-a-day/" TargetMode="External"/><Relationship Id="rId1" Type="http://schemas.openxmlformats.org/officeDocument/2006/relationships/slideLayout" Target="../slideLayouts/slideLayout13.xml"/><Relationship Id="rId6" Type="http://schemas.openxmlformats.org/officeDocument/2006/relationships/hyperlink" Target="https://microsoft.github.io/health-architectures/" TargetMode="External"/><Relationship Id="rId5" Type="http://schemas.openxmlformats.org/officeDocument/2006/relationships/hyperlink" Target="https://docs.microsoft.com/en-us/azure/healthcare-apis/azure-api-for-fhir/" TargetMode="External"/><Relationship Id="rId4" Type="http://schemas.openxmlformats.org/officeDocument/2006/relationships/hyperlink" Target="https://docs.microsoft.com/en-us/industry/healthcare/configure-cloud-for-healthcar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51.png"/><Relationship Id="rId5" Type="http://schemas.openxmlformats.org/officeDocument/2006/relationships/image" Target="../media/image5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39.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microsoft.com/office/2007/relationships/hdphoto" Target="../media/hdphoto2.wdp"/><Relationship Id="rId9" Type="http://schemas.openxmlformats.org/officeDocument/2006/relationships/image" Target="../media/image62.png"/><Relationship Id="rId14" Type="http://schemas.openxmlformats.org/officeDocument/2006/relationships/image" Target="../media/image6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764D9E1-F1B1-4CD1-A9F9-F96107072618}"/>
              </a:ext>
            </a:extLst>
          </p:cNvPr>
          <p:cNvGrpSpPr/>
          <p:nvPr/>
        </p:nvGrpSpPr>
        <p:grpSpPr>
          <a:xfrm>
            <a:off x="588640" y="1743641"/>
            <a:ext cx="777498" cy="777498"/>
            <a:chOff x="997658" y="5928725"/>
            <a:chExt cx="601980" cy="601980"/>
          </a:xfrm>
        </p:grpSpPr>
        <p:sp>
          <p:nvSpPr>
            <p:cNvPr id="27" name="Oval 26">
              <a:extLst>
                <a:ext uri="{FF2B5EF4-FFF2-40B4-BE49-F238E27FC236}">
                  <a16:creationId xmlns:a16="http://schemas.microsoft.com/office/drawing/2014/main" id="{55DB5FFE-ECCF-4D17-B735-CAFBE962F45D}"/>
                </a:ext>
              </a:extLst>
            </p:cNvPr>
            <p:cNvSpPr/>
            <p:nvPr/>
          </p:nvSpPr>
          <p:spPr bwMode="auto">
            <a:xfrm>
              <a:off x="997658" y="5928725"/>
              <a:ext cx="601980" cy="601980"/>
            </a:xfrm>
            <a:prstGeom prst="ellipse">
              <a:avLst/>
            </a:prstGeom>
            <a:solidFill>
              <a:schemeClr val="accent2">
                <a:lumMod val="75000"/>
              </a:schemeClr>
            </a:solidFill>
            <a:ln w="12700" cap="flat" cmpd="sng" algn="ctr">
              <a:solidFill>
                <a:schemeClr val="tx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8" name="data 3" descr="data, cloud, scale">
              <a:extLst>
                <a:ext uri="{FF2B5EF4-FFF2-40B4-BE49-F238E27FC236}">
                  <a16:creationId xmlns:a16="http://schemas.microsoft.com/office/drawing/2014/main" id="{C840B790-1230-4CEB-983C-B75BA2DBDC40}"/>
                </a:ext>
              </a:extLst>
            </p:cNvPr>
            <p:cNvGrpSpPr>
              <a:grpSpLocks noChangeAspect="1"/>
            </p:cNvGrpSpPr>
            <p:nvPr/>
          </p:nvGrpSpPr>
          <p:grpSpPr bwMode="auto">
            <a:xfrm>
              <a:off x="1100674" y="6032501"/>
              <a:ext cx="395950" cy="394430"/>
              <a:chOff x="5781" y="773"/>
              <a:chExt cx="261" cy="260"/>
            </a:xfrm>
          </p:grpSpPr>
          <p:sp>
            <p:nvSpPr>
              <p:cNvPr id="29" name="AutoShape 87">
                <a:extLst>
                  <a:ext uri="{FF2B5EF4-FFF2-40B4-BE49-F238E27FC236}">
                    <a16:creationId xmlns:a16="http://schemas.microsoft.com/office/drawing/2014/main" id="{AB75E945-7DCC-4D91-91FF-F885CDD4578F}"/>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89">
                <a:extLst>
                  <a:ext uri="{FF2B5EF4-FFF2-40B4-BE49-F238E27FC236}">
                    <a16:creationId xmlns:a16="http://schemas.microsoft.com/office/drawing/2014/main" id="{30E7B442-4F93-49D8-9B61-E5F42BCD3089}"/>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90">
                <a:extLst>
                  <a:ext uri="{FF2B5EF4-FFF2-40B4-BE49-F238E27FC236}">
                    <a16:creationId xmlns:a16="http://schemas.microsoft.com/office/drawing/2014/main" id="{D247AD7E-938A-48E8-8062-283A4B1DD3D0}"/>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91">
                <a:extLst>
                  <a:ext uri="{FF2B5EF4-FFF2-40B4-BE49-F238E27FC236}">
                    <a16:creationId xmlns:a16="http://schemas.microsoft.com/office/drawing/2014/main" id="{A380235D-5739-48A0-B7F8-33C4E0AE5383}"/>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92">
                <a:extLst>
                  <a:ext uri="{FF2B5EF4-FFF2-40B4-BE49-F238E27FC236}">
                    <a16:creationId xmlns:a16="http://schemas.microsoft.com/office/drawing/2014/main" id="{73478491-25E1-42AD-9FC2-AC10F036E03B}"/>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93">
                <a:extLst>
                  <a:ext uri="{FF2B5EF4-FFF2-40B4-BE49-F238E27FC236}">
                    <a16:creationId xmlns:a16="http://schemas.microsoft.com/office/drawing/2014/main" id="{DBC1D7E8-5E0D-4570-A57F-FC946D6C9E65}"/>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94">
                <a:extLst>
                  <a:ext uri="{FF2B5EF4-FFF2-40B4-BE49-F238E27FC236}">
                    <a16:creationId xmlns:a16="http://schemas.microsoft.com/office/drawing/2014/main" id="{B014DF97-B43B-4873-9351-87C3B4F67E2C}"/>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95">
                <a:extLst>
                  <a:ext uri="{FF2B5EF4-FFF2-40B4-BE49-F238E27FC236}">
                    <a16:creationId xmlns:a16="http://schemas.microsoft.com/office/drawing/2014/main" id="{67073658-EC30-452B-AE17-1CEE2C2F613A}"/>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96">
                <a:extLst>
                  <a:ext uri="{FF2B5EF4-FFF2-40B4-BE49-F238E27FC236}">
                    <a16:creationId xmlns:a16="http://schemas.microsoft.com/office/drawing/2014/main" id="{A937924E-A643-4C87-A5ED-AAF8FD8A6D97}"/>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97">
                <a:extLst>
                  <a:ext uri="{FF2B5EF4-FFF2-40B4-BE49-F238E27FC236}">
                    <a16:creationId xmlns:a16="http://schemas.microsoft.com/office/drawing/2014/main" id="{001B2DFD-1838-4EED-A6AA-E9E0BB08FFA1}"/>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cxnSp>
        <p:nvCxnSpPr>
          <p:cNvPr id="40" name="Straight Connector 39">
            <a:extLst>
              <a:ext uri="{FF2B5EF4-FFF2-40B4-BE49-F238E27FC236}">
                <a16:creationId xmlns:a16="http://schemas.microsoft.com/office/drawing/2014/main" id="{19ABC28A-057D-42C1-816E-4E339C438D85}"/>
              </a:ext>
            </a:extLst>
          </p:cNvPr>
          <p:cNvCxnSpPr>
            <a:cxnSpLocks/>
          </p:cNvCxnSpPr>
          <p:nvPr/>
        </p:nvCxnSpPr>
        <p:spPr>
          <a:xfrm>
            <a:off x="588263" y="4278835"/>
            <a:ext cx="4346594" cy="0"/>
          </a:xfrm>
          <a:prstGeom prst="line">
            <a:avLst/>
          </a:prstGeom>
          <a:noFill/>
          <a:ln w="12700" cap="flat" cmpd="sng" algn="ctr">
            <a:solidFill>
              <a:schemeClr val="tx1">
                <a:lumMod val="75000"/>
              </a:schemeClr>
            </a:solidFill>
            <a:prstDash val="solid"/>
            <a:headEnd type="none" w="med" len="med"/>
            <a:tailEnd type="none" w="med" len="med"/>
          </a:ln>
          <a:effectLst/>
        </p:spPr>
      </p:cxnSp>
      <p:cxnSp>
        <p:nvCxnSpPr>
          <p:cNvPr id="11" name="Straight Connector 10">
            <a:extLst>
              <a:ext uri="{FF2B5EF4-FFF2-40B4-BE49-F238E27FC236}">
                <a16:creationId xmlns:a16="http://schemas.microsoft.com/office/drawing/2014/main" id="{9746AB50-38C1-4AB0-BB5E-5C01220CBDD6}"/>
              </a:ext>
            </a:extLst>
          </p:cNvPr>
          <p:cNvCxnSpPr>
            <a:cxnSpLocks/>
          </p:cNvCxnSpPr>
          <p:nvPr/>
        </p:nvCxnSpPr>
        <p:spPr>
          <a:xfrm>
            <a:off x="0" y="2132390"/>
            <a:ext cx="588640" cy="0"/>
          </a:xfrm>
          <a:prstGeom prst="line">
            <a:avLst/>
          </a:prstGeom>
          <a:solidFill>
            <a:schemeClr val="accent2"/>
          </a:solidFill>
          <a:ln w="12700" cap="flat" cmpd="sng" algn="ctr">
            <a:solidFill>
              <a:schemeClr val="tx1"/>
            </a:solidFill>
            <a:prstDash val="lgDash"/>
            <a:headEnd type="none" w="med" len="med"/>
            <a:tailEnd type="none" w="med" len="med"/>
          </a:ln>
          <a:effectLst/>
        </p:spPr>
      </p:cxnSp>
      <p:sp>
        <p:nvSpPr>
          <p:cNvPr id="5" name="Title 4">
            <a:extLst>
              <a:ext uri="{FF2B5EF4-FFF2-40B4-BE49-F238E27FC236}">
                <a16:creationId xmlns:a16="http://schemas.microsoft.com/office/drawing/2014/main" id="{0F8E0ECA-82C2-458D-8463-250406305125}"/>
              </a:ext>
            </a:extLst>
          </p:cNvPr>
          <p:cNvSpPr>
            <a:spLocks noGrp="1"/>
          </p:cNvSpPr>
          <p:nvPr>
            <p:ph type="title"/>
          </p:nvPr>
        </p:nvSpPr>
        <p:spPr>
          <a:xfrm>
            <a:off x="588640" y="3805712"/>
            <a:ext cx="4346217" cy="307777"/>
          </a:xfrm>
        </p:spPr>
        <p:txBody>
          <a:bodyPr/>
          <a:lstStyle/>
          <a:p>
            <a:r>
              <a:rPr lang="en-US" sz="2000" dirty="0">
                <a:solidFill>
                  <a:srgbClr val="50E6FF"/>
                </a:solidFill>
              </a:rPr>
              <a:t>MC4H Implementation Training</a:t>
            </a:r>
          </a:p>
        </p:txBody>
      </p:sp>
      <p:sp>
        <p:nvSpPr>
          <p:cNvPr id="7" name="Text Placeholder 6">
            <a:extLst>
              <a:ext uri="{FF2B5EF4-FFF2-40B4-BE49-F238E27FC236}">
                <a16:creationId xmlns:a16="http://schemas.microsoft.com/office/drawing/2014/main" id="{C3962E82-67A2-4A4E-8426-FD1BB760B2E0}"/>
              </a:ext>
            </a:extLst>
          </p:cNvPr>
          <p:cNvSpPr>
            <a:spLocks noGrp="1"/>
          </p:cNvSpPr>
          <p:nvPr>
            <p:ph type="body" sz="quarter" idx="12"/>
          </p:nvPr>
        </p:nvSpPr>
        <p:spPr>
          <a:xfrm>
            <a:off x="588262" y="4479389"/>
            <a:ext cx="4564505" cy="553998"/>
          </a:xfrm>
        </p:spPr>
        <p:txBody>
          <a:bodyPr/>
          <a:lstStyle/>
          <a:p>
            <a:r>
              <a:rPr lang="en-US" sz="1800" b="1" i="1" dirty="0"/>
              <a:t>A Patient Outreach User Story</a:t>
            </a:r>
          </a:p>
          <a:p>
            <a:r>
              <a:rPr lang="en-US" sz="1800" b="1" i="1" dirty="0"/>
              <a:t>Fully Integrated Implementation</a:t>
            </a:r>
          </a:p>
        </p:txBody>
      </p:sp>
    </p:spTree>
    <p:extLst>
      <p:ext uri="{BB962C8B-B14F-4D97-AF65-F5344CB8AC3E}">
        <p14:creationId xmlns:p14="http://schemas.microsoft.com/office/powerpoint/2010/main" val="5832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1F03-F728-4250-A60D-EEE9B3C491E8}"/>
              </a:ext>
            </a:extLst>
          </p:cNvPr>
          <p:cNvSpPr>
            <a:spLocks noGrp="1"/>
          </p:cNvSpPr>
          <p:nvPr>
            <p:ph type="title"/>
          </p:nvPr>
        </p:nvSpPr>
        <p:spPr>
          <a:xfrm>
            <a:off x="584200" y="2025650"/>
            <a:ext cx="4355353" cy="1107996"/>
          </a:xfrm>
        </p:spPr>
        <p:txBody>
          <a:bodyPr/>
          <a:lstStyle/>
          <a:p>
            <a:r>
              <a:rPr lang="en-US" dirty="0"/>
              <a:t>MVP Solution Design</a:t>
            </a:r>
          </a:p>
        </p:txBody>
      </p:sp>
      <p:sp>
        <p:nvSpPr>
          <p:cNvPr id="3" name="Text Placeholder 2">
            <a:extLst>
              <a:ext uri="{FF2B5EF4-FFF2-40B4-BE49-F238E27FC236}">
                <a16:creationId xmlns:a16="http://schemas.microsoft.com/office/drawing/2014/main" id="{3D82D64A-6CFA-4C11-A44D-F720A64B89BF}"/>
              </a:ext>
            </a:extLst>
          </p:cNvPr>
          <p:cNvSpPr>
            <a:spLocks noGrp="1"/>
          </p:cNvSpPr>
          <p:nvPr>
            <p:ph type="body" sz="quarter" idx="10"/>
          </p:nvPr>
        </p:nvSpPr>
        <p:spPr>
          <a:xfrm>
            <a:off x="584200" y="3535541"/>
            <a:ext cx="4162425" cy="677108"/>
          </a:xfrm>
        </p:spPr>
        <p:txBody>
          <a:bodyPr/>
          <a:lstStyle/>
          <a:p>
            <a:r>
              <a:rPr lang="en-US" dirty="0"/>
              <a:t>Defining the high-level solution to address this single user story</a:t>
            </a:r>
          </a:p>
        </p:txBody>
      </p:sp>
    </p:spTree>
    <p:extLst>
      <p:ext uri="{BB962C8B-B14F-4D97-AF65-F5344CB8AC3E}">
        <p14:creationId xmlns:p14="http://schemas.microsoft.com/office/powerpoint/2010/main" val="14491217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377F-F323-4DFE-9326-358B3AA102FE}"/>
              </a:ext>
            </a:extLst>
          </p:cNvPr>
          <p:cNvSpPr>
            <a:spLocks noGrp="1"/>
          </p:cNvSpPr>
          <p:nvPr>
            <p:ph type="title"/>
          </p:nvPr>
        </p:nvSpPr>
        <p:spPr>
          <a:xfrm>
            <a:off x="588263" y="2598004"/>
            <a:ext cx="3182621" cy="1661993"/>
          </a:xfrm>
        </p:spPr>
        <p:txBody>
          <a:bodyPr/>
          <a:lstStyle/>
          <a:p>
            <a:r>
              <a:rPr lang="en-US" dirty="0"/>
              <a:t>Assumptions &amp; Architecture Principles</a:t>
            </a:r>
          </a:p>
        </p:txBody>
      </p:sp>
      <p:sp>
        <p:nvSpPr>
          <p:cNvPr id="3" name="Text Placeholder 2">
            <a:extLst>
              <a:ext uri="{FF2B5EF4-FFF2-40B4-BE49-F238E27FC236}">
                <a16:creationId xmlns:a16="http://schemas.microsoft.com/office/drawing/2014/main" id="{22006720-ED73-4363-99E1-DD710FF5C31D}"/>
              </a:ext>
            </a:extLst>
          </p:cNvPr>
          <p:cNvSpPr>
            <a:spLocks noGrp="1"/>
          </p:cNvSpPr>
          <p:nvPr>
            <p:ph type="body" sz="quarter" idx="10"/>
          </p:nvPr>
        </p:nvSpPr>
        <p:spPr>
          <a:xfrm>
            <a:off x="5004328" y="899083"/>
            <a:ext cx="6599409" cy="4505849"/>
          </a:xfrm>
        </p:spPr>
        <p:txBody>
          <a:bodyPr/>
          <a:lstStyle/>
          <a:p>
            <a:pPr marL="457200" indent="-457200">
              <a:buFont typeface="+mj-lt"/>
              <a:buAutoNum type="arabicPeriod"/>
            </a:pPr>
            <a:r>
              <a:rPr lang="en-US" sz="1800" dirty="0"/>
              <a:t>FHIR (R4) is the common baseline exchange of health data between the clinical application ecosystem and the patient outreach application ecosystem</a:t>
            </a:r>
          </a:p>
          <a:p>
            <a:pPr marL="457200" indent="-457200">
              <a:buFont typeface="+mj-lt"/>
              <a:buAutoNum type="arabicPeriod"/>
            </a:pPr>
            <a:r>
              <a:rPr lang="en-US" sz="1800" dirty="0"/>
              <a:t>A repository of clinical information will be created and maintained in the Microsoft Cloud as the “source of truth”</a:t>
            </a:r>
          </a:p>
          <a:p>
            <a:pPr marL="457200" indent="-457200">
              <a:buFont typeface="+mj-lt"/>
              <a:buAutoNum type="arabicPeriod"/>
            </a:pPr>
            <a:r>
              <a:rPr lang="en-US" sz="1800" dirty="0"/>
              <a:t>Clinical information and other patient data will not be replicated into additional data repositories unless necessary to provide required enrichment, analysis, processing, or workflows. Viewing from the source of truth will be utilized wherever possible</a:t>
            </a:r>
          </a:p>
          <a:p>
            <a:pPr marL="457200" indent="-457200">
              <a:buFont typeface="+mj-lt"/>
              <a:buAutoNum type="arabicPeriod"/>
            </a:pPr>
            <a:r>
              <a:rPr lang="en-US" sz="1800" dirty="0"/>
              <a:t>Mechanism to retrieve or receive health data from the clinical application ecosystem and transform to FHIR (R4) as necessary for ingestion into repository in Microsoft Cloud is required and not addressed in this exercise</a:t>
            </a:r>
          </a:p>
        </p:txBody>
      </p:sp>
      <p:sp>
        <p:nvSpPr>
          <p:cNvPr id="5" name="TextBox 4">
            <a:extLst>
              <a:ext uri="{FF2B5EF4-FFF2-40B4-BE49-F238E27FC236}">
                <a16:creationId xmlns:a16="http://schemas.microsoft.com/office/drawing/2014/main" id="{8130A016-61BA-457D-9A43-5354363521B4}"/>
              </a:ext>
            </a:extLst>
          </p:cNvPr>
          <p:cNvSpPr txBox="1"/>
          <p:nvPr/>
        </p:nvSpPr>
        <p:spPr>
          <a:xfrm>
            <a:off x="168166" y="6127531"/>
            <a:ext cx="11887200" cy="615553"/>
          </a:xfrm>
          <a:prstGeom prst="rect">
            <a:avLst/>
          </a:prstGeom>
          <a:noFill/>
        </p:spPr>
        <p:txBody>
          <a:bodyPr wrap="square" lIns="0" tIns="0" rIns="0" bIns="0" rtlCol="0">
            <a:spAutoFit/>
          </a:bodyPr>
          <a:lstStyle/>
          <a:p>
            <a:pPr algn="ctr"/>
            <a:r>
              <a:rPr lang="en-US" sz="2000" b="1" i="1" dirty="0">
                <a:gradFill>
                  <a:gsLst>
                    <a:gs pos="2917">
                      <a:schemeClr val="tx1"/>
                    </a:gs>
                    <a:gs pos="30000">
                      <a:schemeClr val="tx1"/>
                    </a:gs>
                  </a:gsLst>
                  <a:lin ang="5400000" scaled="0"/>
                </a:gradFill>
              </a:rPr>
              <a:t>Guidelines for solution decision making to ensure design is future-proofed and enables value</a:t>
            </a:r>
          </a:p>
          <a:p>
            <a:pPr algn="ctr"/>
            <a:r>
              <a:rPr lang="en-US" sz="2000" i="1" dirty="0">
                <a:gradFill>
                  <a:gsLst>
                    <a:gs pos="2917">
                      <a:schemeClr val="tx1"/>
                    </a:gs>
                    <a:gs pos="30000">
                      <a:schemeClr val="tx1"/>
                    </a:gs>
                  </a:gsLst>
                  <a:lin ang="5400000" scaled="0"/>
                </a:gradFill>
              </a:rPr>
              <a:t>conscious of security, compliance, efficiency, agility, performance, growth, longevity, cost, etc.</a:t>
            </a:r>
          </a:p>
        </p:txBody>
      </p:sp>
      <p:sp>
        <p:nvSpPr>
          <p:cNvPr id="6" name="TextBox 5">
            <a:extLst>
              <a:ext uri="{FF2B5EF4-FFF2-40B4-BE49-F238E27FC236}">
                <a16:creationId xmlns:a16="http://schemas.microsoft.com/office/drawing/2014/main" id="{27EE480C-DCB2-4BB6-8534-C98F01520B9B}"/>
              </a:ext>
            </a:extLst>
          </p:cNvPr>
          <p:cNvSpPr txBox="1"/>
          <p:nvPr/>
        </p:nvSpPr>
        <p:spPr>
          <a:xfrm>
            <a:off x="492145" y="4576271"/>
            <a:ext cx="6738604" cy="369332"/>
          </a:xfrm>
          <a:prstGeom prst="rect">
            <a:avLst/>
          </a:prstGeom>
          <a:noFill/>
        </p:spPr>
        <p:txBody>
          <a:bodyPr wrap="square">
            <a:spAutoFit/>
          </a:bodyPr>
          <a:lstStyle/>
          <a:p>
            <a:r>
              <a:rPr lang="en-US" dirty="0">
                <a:hlinkClick r:id="rId3"/>
              </a:rPr>
              <a:t>Architecture Principals Starter Kit</a:t>
            </a:r>
            <a:endParaRPr lang="en-US" dirty="0"/>
          </a:p>
        </p:txBody>
      </p:sp>
    </p:spTree>
    <p:extLst>
      <p:ext uri="{BB962C8B-B14F-4D97-AF65-F5344CB8AC3E}">
        <p14:creationId xmlns:p14="http://schemas.microsoft.com/office/powerpoint/2010/main" val="37409476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023E-F566-407F-879F-F8688C38214F}"/>
              </a:ext>
            </a:extLst>
          </p:cNvPr>
          <p:cNvSpPr>
            <a:spLocks noGrp="1"/>
          </p:cNvSpPr>
          <p:nvPr>
            <p:ph type="title"/>
          </p:nvPr>
        </p:nvSpPr>
        <p:spPr/>
        <p:txBody>
          <a:bodyPr/>
          <a:lstStyle/>
          <a:p>
            <a:r>
              <a:rPr lang="en-US" dirty="0"/>
              <a:t>Technical Gap-Fit to MC4H Capabilities</a:t>
            </a:r>
          </a:p>
        </p:txBody>
      </p:sp>
      <p:sp>
        <p:nvSpPr>
          <p:cNvPr id="3" name="Text Placeholder 2">
            <a:extLst>
              <a:ext uri="{FF2B5EF4-FFF2-40B4-BE49-F238E27FC236}">
                <a16:creationId xmlns:a16="http://schemas.microsoft.com/office/drawing/2014/main" id="{82CA768F-31FB-4B5C-9A32-8205E70B88B9}"/>
              </a:ext>
            </a:extLst>
          </p:cNvPr>
          <p:cNvSpPr>
            <a:spLocks noGrp="1"/>
          </p:cNvSpPr>
          <p:nvPr>
            <p:ph type="body" sz="quarter" idx="10"/>
          </p:nvPr>
        </p:nvSpPr>
        <p:spPr/>
        <p:txBody>
          <a:bodyPr/>
          <a:lstStyle/>
          <a:p>
            <a:r>
              <a:rPr lang="en-US" dirty="0"/>
              <a:t>Designing the Implementation</a:t>
            </a:r>
          </a:p>
        </p:txBody>
      </p:sp>
      <p:sp>
        <p:nvSpPr>
          <p:cNvPr id="4" name="Slide Number Placeholder 3">
            <a:extLst>
              <a:ext uri="{FF2B5EF4-FFF2-40B4-BE49-F238E27FC236}">
                <a16:creationId xmlns:a16="http://schemas.microsoft.com/office/drawing/2014/main" id="{8D487409-D302-44D5-9C5C-BE9D16BD68D2}"/>
              </a:ext>
            </a:extLst>
          </p:cNvPr>
          <p:cNvSpPr>
            <a:spLocks noGrp="1"/>
          </p:cNvSpPr>
          <p:nvPr>
            <p:ph type="sldNum" sz="quarter" idx="11"/>
          </p:nvPr>
        </p:nvSpPr>
        <p:spPr/>
        <p:txBody>
          <a:bodyPr/>
          <a:lstStyle/>
          <a:p>
            <a:fld id="{EAA0DCFB-5E65-472C-A423-BA3AA87976EA}" type="slidenum">
              <a:rPr lang="en-IN" smtClean="0"/>
              <a:pPr/>
              <a:t>12</a:t>
            </a:fld>
            <a:endParaRPr lang="en-IN"/>
          </a:p>
        </p:txBody>
      </p:sp>
      <p:graphicFrame>
        <p:nvGraphicFramePr>
          <p:cNvPr id="5" name="Table 5">
            <a:extLst>
              <a:ext uri="{FF2B5EF4-FFF2-40B4-BE49-F238E27FC236}">
                <a16:creationId xmlns:a16="http://schemas.microsoft.com/office/drawing/2014/main" id="{DDCC2EEE-C294-4BCB-9965-5FE7337017C0}"/>
              </a:ext>
            </a:extLst>
          </p:cNvPr>
          <p:cNvGraphicFramePr>
            <a:graphicFrameLocks noGrp="1"/>
          </p:cNvGraphicFramePr>
          <p:nvPr>
            <p:extLst>
              <p:ext uri="{D42A27DB-BD31-4B8C-83A1-F6EECF244321}">
                <p14:modId xmlns:p14="http://schemas.microsoft.com/office/powerpoint/2010/main" val="2583973642"/>
              </p:ext>
            </p:extLst>
          </p:nvPr>
        </p:nvGraphicFramePr>
        <p:xfrm>
          <a:off x="155627" y="1497215"/>
          <a:ext cx="11755719" cy="5244871"/>
        </p:xfrm>
        <a:graphic>
          <a:graphicData uri="http://schemas.openxmlformats.org/drawingml/2006/table">
            <a:tbl>
              <a:tblPr firstRow="1" bandRow="1">
                <a:tableStyleId>{2D5ABB26-0587-4C30-8999-92F81FD0307C}</a:tableStyleId>
              </a:tblPr>
              <a:tblGrid>
                <a:gridCol w="373291">
                  <a:extLst>
                    <a:ext uri="{9D8B030D-6E8A-4147-A177-3AD203B41FA5}">
                      <a16:colId xmlns:a16="http://schemas.microsoft.com/office/drawing/2014/main" val="2011385175"/>
                    </a:ext>
                  </a:extLst>
                </a:gridCol>
                <a:gridCol w="4518211">
                  <a:extLst>
                    <a:ext uri="{9D8B030D-6E8A-4147-A177-3AD203B41FA5}">
                      <a16:colId xmlns:a16="http://schemas.microsoft.com/office/drawing/2014/main" val="2425544538"/>
                    </a:ext>
                  </a:extLst>
                </a:gridCol>
                <a:gridCol w="2796989">
                  <a:extLst>
                    <a:ext uri="{9D8B030D-6E8A-4147-A177-3AD203B41FA5}">
                      <a16:colId xmlns:a16="http://schemas.microsoft.com/office/drawing/2014/main" val="4091459721"/>
                    </a:ext>
                  </a:extLst>
                </a:gridCol>
                <a:gridCol w="4067228">
                  <a:extLst>
                    <a:ext uri="{9D8B030D-6E8A-4147-A177-3AD203B41FA5}">
                      <a16:colId xmlns:a16="http://schemas.microsoft.com/office/drawing/2014/main" val="1541897845"/>
                    </a:ext>
                  </a:extLst>
                </a:gridCol>
              </a:tblGrid>
              <a:tr h="338992">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bg1"/>
                          </a:solidFill>
                        </a:rPr>
                        <a:t>Acceptance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solidFill>
                            <a:schemeClr val="bg1"/>
                          </a:solidFill>
                        </a:rPr>
                        <a:t>Enablers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solidFill>
                            <a:schemeClr val="bg1"/>
                          </a:solidFill>
                        </a:rPr>
                        <a:t>High Level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55394994"/>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Patient records and historical appointment data are consumed daily from EHR for cohort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Azure API for FHIR</a:t>
                      </a:r>
                    </a:p>
                    <a:p>
                      <a:r>
                        <a:rPr lang="en-US" sz="1300" dirty="0"/>
                        <a:t>Azure FHIR PQ Connector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9">
                  <a:txBody>
                    <a:bodyPr/>
                    <a:lstStyle/>
                    <a:p>
                      <a:r>
                        <a:rPr lang="en-US" sz="1300" dirty="0"/>
                        <a:t>Patient records with demographic data and all patient appointment data flow from source clinical systems into Azure API for FHIR as a FHIR standard source-of-truth. Will enable all future processing, analysis, visualization, workflows, and user applications.</a:t>
                      </a:r>
                    </a:p>
                    <a:p>
                      <a:endParaRPr lang="en-US" sz="1300" dirty="0"/>
                    </a:p>
                    <a:p>
                      <a:r>
                        <a:rPr lang="en-US" sz="1300" dirty="0"/>
                        <a:t>D365 Marketing will be used to enable outreach automation. Patient records will be consumed from and synced with Azure API for FHIR to record activity and interactions around.</a:t>
                      </a:r>
                    </a:p>
                    <a:p>
                      <a:endParaRPr lang="en-US" sz="1300" dirty="0"/>
                    </a:p>
                    <a:p>
                      <a:r>
                        <a:rPr lang="en-US" sz="1300" dirty="0"/>
                        <a:t>Customer Insights will be used for identity unification between clinical data sources and application data, to enable patient cohort analysis and segmentation. Data will be consumed and unified from Azure API for FHIR and D365 Marketing.</a:t>
                      </a:r>
                    </a:p>
                    <a:p>
                      <a:endParaRPr lang="en-US" sz="1300" dirty="0"/>
                    </a:p>
                    <a:p>
                      <a:r>
                        <a:rPr lang="en-US" sz="1300" dirty="0"/>
                        <a:t>Patient segments will be exported from Customer Insights to D365 Marketing (and refreshed regularly) to enable targeted outreach. Insights and measures that drive segmentation will be viewable through the CI Customer Card add-in.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1856985"/>
                  </a:ext>
                </a:extLst>
              </a:tr>
              <a:tr h="63561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Patient cohort (segment) criteria should be based on historical patient appointment status data (cancelled, </a:t>
                      </a:r>
                      <a:r>
                        <a:rPr lang="en-US" sz="1300" dirty="0" err="1"/>
                        <a:t>noshow</a:t>
                      </a:r>
                      <a:r>
                        <a:rPr lang="en-US" sz="1300" dirty="0"/>
                        <a:t>, fulfilled,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481696"/>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3.</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System updates members of patient segment automatically based on criteria, members list is updated automatically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300" dirty="0"/>
                        <a:t>D365 Customer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13220"/>
                  </a:ext>
                </a:extLst>
              </a:tr>
              <a:tr h="63561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4.</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Patient records with contact data are consumed into Patient Outreach app and kept up to date from system of record for outreach and interactions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Azure API for FHIR</a:t>
                      </a:r>
                    </a:p>
                    <a:p>
                      <a:r>
                        <a:rPr lang="en-US" sz="1300" dirty="0"/>
                        <a:t>Healthcare Data Model in Dataverse</a:t>
                      </a:r>
                    </a:p>
                    <a:p>
                      <a:r>
                        <a:rPr lang="en-US" sz="1300" dirty="0"/>
                        <a:t>FHIR Sync Agent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14755"/>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5.</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Users can see patient segment definition and members in Patient Outreach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 Export to D365 Marketing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7651385"/>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6.</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Users can see measures and insights identified that qualify the members for the segment in the Patient Outreach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 Customer Card Add-in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60800"/>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7.</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 can define/update email template to be sent from within the Outreach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Marketing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8988691"/>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System identifies patients in cohort and automatically sends them an email (ongoing)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Marketing Customer/Patient Journey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5080615"/>
                  </a:ext>
                </a:extLst>
              </a:tr>
              <a:tr h="58143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Users can see patients who have been contacted, success rates, and interactions in the Patient Outreach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Marketing Customer/Patient Journey and Email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0586124"/>
                  </a:ext>
                </a:extLst>
              </a:tr>
            </a:tbl>
          </a:graphicData>
        </a:graphic>
      </p:graphicFrame>
    </p:spTree>
    <p:extLst>
      <p:ext uri="{BB962C8B-B14F-4D97-AF65-F5344CB8AC3E}">
        <p14:creationId xmlns:p14="http://schemas.microsoft.com/office/powerpoint/2010/main" val="32574809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023E-F566-407F-879F-F8688C38214F}"/>
              </a:ext>
            </a:extLst>
          </p:cNvPr>
          <p:cNvSpPr>
            <a:spLocks noGrp="1"/>
          </p:cNvSpPr>
          <p:nvPr>
            <p:ph type="title"/>
          </p:nvPr>
        </p:nvSpPr>
        <p:spPr/>
        <p:txBody>
          <a:bodyPr/>
          <a:lstStyle/>
          <a:p>
            <a:r>
              <a:rPr lang="en-US" dirty="0"/>
              <a:t>Minimum Data Elements and Sources</a:t>
            </a:r>
          </a:p>
        </p:txBody>
      </p:sp>
      <p:sp>
        <p:nvSpPr>
          <p:cNvPr id="3" name="Text Placeholder 2">
            <a:extLst>
              <a:ext uri="{FF2B5EF4-FFF2-40B4-BE49-F238E27FC236}">
                <a16:creationId xmlns:a16="http://schemas.microsoft.com/office/drawing/2014/main" id="{82CA768F-31FB-4B5C-9A32-8205E70B88B9}"/>
              </a:ext>
            </a:extLst>
          </p:cNvPr>
          <p:cNvSpPr>
            <a:spLocks noGrp="1"/>
          </p:cNvSpPr>
          <p:nvPr>
            <p:ph type="body" sz="quarter" idx="10"/>
          </p:nvPr>
        </p:nvSpPr>
        <p:spPr/>
        <p:txBody>
          <a:bodyPr/>
          <a:lstStyle/>
          <a:p>
            <a:r>
              <a:rPr lang="en-US" dirty="0"/>
              <a:t>Designing the Data Integrations</a:t>
            </a:r>
          </a:p>
        </p:txBody>
      </p:sp>
      <p:sp>
        <p:nvSpPr>
          <p:cNvPr id="4" name="Slide Number Placeholder 3">
            <a:extLst>
              <a:ext uri="{FF2B5EF4-FFF2-40B4-BE49-F238E27FC236}">
                <a16:creationId xmlns:a16="http://schemas.microsoft.com/office/drawing/2014/main" id="{8D487409-D302-44D5-9C5C-BE9D16BD68D2}"/>
              </a:ext>
            </a:extLst>
          </p:cNvPr>
          <p:cNvSpPr>
            <a:spLocks noGrp="1"/>
          </p:cNvSpPr>
          <p:nvPr>
            <p:ph type="sldNum" sz="quarter" idx="11"/>
          </p:nvPr>
        </p:nvSpPr>
        <p:spPr/>
        <p:txBody>
          <a:bodyPr/>
          <a:lstStyle/>
          <a:p>
            <a:fld id="{EAA0DCFB-5E65-472C-A423-BA3AA87976EA}" type="slidenum">
              <a:rPr lang="en-IN" smtClean="0"/>
              <a:pPr/>
              <a:t>13</a:t>
            </a:fld>
            <a:endParaRPr lang="en-IN"/>
          </a:p>
        </p:txBody>
      </p:sp>
      <p:graphicFrame>
        <p:nvGraphicFramePr>
          <p:cNvPr id="5" name="Table 5">
            <a:extLst>
              <a:ext uri="{FF2B5EF4-FFF2-40B4-BE49-F238E27FC236}">
                <a16:creationId xmlns:a16="http://schemas.microsoft.com/office/drawing/2014/main" id="{DDCC2EEE-C294-4BCB-9965-5FE7337017C0}"/>
              </a:ext>
            </a:extLst>
          </p:cNvPr>
          <p:cNvGraphicFramePr>
            <a:graphicFrameLocks noGrp="1"/>
          </p:cNvGraphicFramePr>
          <p:nvPr>
            <p:extLst>
              <p:ext uri="{D42A27DB-BD31-4B8C-83A1-F6EECF244321}">
                <p14:modId xmlns:p14="http://schemas.microsoft.com/office/powerpoint/2010/main" val="2519348020"/>
              </p:ext>
            </p:extLst>
          </p:nvPr>
        </p:nvGraphicFramePr>
        <p:xfrm>
          <a:off x="155627" y="1497213"/>
          <a:ext cx="11848114" cy="4209029"/>
        </p:xfrm>
        <a:graphic>
          <a:graphicData uri="http://schemas.openxmlformats.org/drawingml/2006/table">
            <a:tbl>
              <a:tblPr firstRow="1" bandRow="1">
                <a:tableStyleId>{2D5ABB26-0587-4C30-8999-92F81FD0307C}</a:tableStyleId>
              </a:tblPr>
              <a:tblGrid>
                <a:gridCol w="332980">
                  <a:extLst>
                    <a:ext uri="{9D8B030D-6E8A-4147-A177-3AD203B41FA5}">
                      <a16:colId xmlns:a16="http://schemas.microsoft.com/office/drawing/2014/main" val="2011385175"/>
                    </a:ext>
                  </a:extLst>
                </a:gridCol>
                <a:gridCol w="4370264">
                  <a:extLst>
                    <a:ext uri="{9D8B030D-6E8A-4147-A177-3AD203B41FA5}">
                      <a16:colId xmlns:a16="http://schemas.microsoft.com/office/drawing/2014/main" val="2425544538"/>
                    </a:ext>
                  </a:extLst>
                </a:gridCol>
                <a:gridCol w="5118847">
                  <a:extLst>
                    <a:ext uri="{9D8B030D-6E8A-4147-A177-3AD203B41FA5}">
                      <a16:colId xmlns:a16="http://schemas.microsoft.com/office/drawing/2014/main" val="4091459721"/>
                    </a:ext>
                  </a:extLst>
                </a:gridCol>
                <a:gridCol w="1039906">
                  <a:extLst>
                    <a:ext uri="{9D8B030D-6E8A-4147-A177-3AD203B41FA5}">
                      <a16:colId xmlns:a16="http://schemas.microsoft.com/office/drawing/2014/main" val="1811248223"/>
                    </a:ext>
                  </a:extLst>
                </a:gridCol>
                <a:gridCol w="986117">
                  <a:extLst>
                    <a:ext uri="{9D8B030D-6E8A-4147-A177-3AD203B41FA5}">
                      <a16:colId xmlns:a16="http://schemas.microsoft.com/office/drawing/2014/main" val="1584757717"/>
                    </a:ext>
                  </a:extLst>
                </a:gridCol>
              </a:tblGrid>
              <a:tr h="35697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a:solidFill>
                            <a:schemeClr val="bg1"/>
                          </a:solidFill>
                        </a:rPr>
                        <a:t>Acceptance Criteria</a:t>
                      </a:r>
                      <a:endParaRPr lang="en-US" sz="18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solidFill>
                            <a:schemeClr val="bg1"/>
                          </a:solidFill>
                        </a:rPr>
                        <a:t>Minimum Data Elements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solidFill>
                            <a:schemeClr val="bg1"/>
                          </a:solidFill>
                        </a:rPr>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solidFill>
                            <a:schemeClr val="bg1"/>
                          </a:solidFill>
                        </a:rPr>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55394994"/>
                  </a:ext>
                </a:extLst>
              </a:tr>
              <a:tr h="505709">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Patient records and historical appointment data are consumed daily for cohort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300" dirty="0"/>
                        <a:t>Patient [id, </a:t>
                      </a:r>
                      <a:r>
                        <a:rPr lang="en-US" sz="1300" dirty="0" err="1"/>
                        <a:t>meta.lastUpdated</a:t>
                      </a:r>
                      <a:r>
                        <a:rPr lang="en-US" sz="1300" dirty="0"/>
                        <a:t>, name, </a:t>
                      </a:r>
                      <a:r>
                        <a:rPr lang="en-US" sz="1300" dirty="0" err="1"/>
                        <a:t>birthDate</a:t>
                      </a:r>
                      <a:r>
                        <a:rPr lang="en-US" sz="1300" dirty="0"/>
                        <a:t>, telecom (system=email)]</a:t>
                      </a:r>
                      <a:br>
                        <a:rPr lang="en-US" sz="1300" dirty="0"/>
                      </a:br>
                      <a:r>
                        <a:rPr lang="en-US" sz="1300" dirty="0">
                          <a:hlinkClick r:id="rId3"/>
                        </a:rPr>
                        <a:t>Patient Resource Reference</a:t>
                      </a:r>
                      <a:endParaRPr lang="en-US" sz="1300" dirty="0"/>
                    </a:p>
                    <a:p>
                      <a:pPr marL="285750" indent="-285750">
                        <a:buFont typeface="Arial" panose="020B0604020202020204" pitchFamily="34" charset="0"/>
                        <a:buChar char="•"/>
                      </a:pPr>
                      <a:r>
                        <a:rPr lang="en-US" sz="1300" dirty="0"/>
                        <a:t>Appointment [id, status, </a:t>
                      </a:r>
                      <a:r>
                        <a:rPr lang="en-US" sz="1300" dirty="0" err="1"/>
                        <a:t>serviceType</a:t>
                      </a:r>
                      <a:r>
                        <a:rPr lang="en-US" sz="1300" dirty="0"/>
                        <a:t>, </a:t>
                      </a:r>
                      <a:r>
                        <a:rPr lang="en-US" sz="1300" dirty="0" err="1"/>
                        <a:t>appointmentType</a:t>
                      </a:r>
                      <a:r>
                        <a:rPr lang="en-US" sz="1300" dirty="0"/>
                        <a:t>, start, participant (type=patient)]</a:t>
                      </a:r>
                      <a:br>
                        <a:rPr lang="en-US" sz="1300" dirty="0"/>
                      </a:br>
                      <a:r>
                        <a:rPr lang="en-US" sz="1300" dirty="0">
                          <a:hlinkClick r:id="rId4"/>
                        </a:rPr>
                        <a:t>Appointment Resource Reference</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Azure FHIR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1856985"/>
                  </a:ext>
                </a:extLst>
              </a:tr>
              <a:tr h="505709">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 defines/adjusts patient cohort (segment) criteria based on historical patient appointment status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See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See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See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481696"/>
                  </a:ext>
                </a:extLst>
              </a:tr>
              <a:tr h="505709">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4.</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Patient records with contact data are consumed and kept up to date from system of record for outreach/communications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t>Patient [identifier, name, </a:t>
                      </a:r>
                      <a:r>
                        <a:rPr lang="en-US" sz="1300" dirty="0" err="1"/>
                        <a:t>birthDate</a:t>
                      </a:r>
                      <a:r>
                        <a:rPr lang="en-US" sz="1300" dirty="0"/>
                        <a:t>, telecom (system=email)]</a:t>
                      </a:r>
                      <a:br>
                        <a:rPr lang="en-US" sz="1300" dirty="0"/>
                      </a:br>
                      <a:r>
                        <a:rPr lang="en-US" sz="1300" dirty="0">
                          <a:hlinkClick r:id="rId3"/>
                        </a:rPr>
                        <a:t>Patient Resource Reference</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300" dirty="0"/>
                        <a:t>Azure FHIR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Power Platform Dataverse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14755"/>
                  </a:ext>
                </a:extLst>
              </a:tr>
              <a:tr h="505709">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5.</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 can see patient segment definition and members in Patient Outreach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300" dirty="0"/>
                        <a:t>Segments with members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Marketing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7651385"/>
                  </a:ext>
                </a:extLst>
              </a:tr>
              <a:tr h="505709">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6.</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 can see measures and insights identified that qualify the members for the segment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300" dirty="0"/>
                        <a:t>Patient [</a:t>
                      </a:r>
                      <a:r>
                        <a:rPr lang="en-US" sz="1300" dirty="0" err="1"/>
                        <a:t>contactid</a:t>
                      </a:r>
                      <a:r>
                        <a:rPr lang="en-US" sz="1300" dirty="0"/>
                        <a:t>, </a:t>
                      </a:r>
                      <a:r>
                        <a:rPr lang="en-US" sz="1300" dirty="0" err="1"/>
                        <a:t>firstname</a:t>
                      </a:r>
                      <a:r>
                        <a:rPr lang="en-US" sz="1300" dirty="0"/>
                        <a:t>, </a:t>
                      </a:r>
                      <a:r>
                        <a:rPr lang="en-US" sz="1300" dirty="0" err="1"/>
                        <a:t>lastname</a:t>
                      </a:r>
                      <a:r>
                        <a:rPr lang="en-US" sz="1300" dirty="0"/>
                        <a:t>, birthdate, EMailAddress1, </a:t>
                      </a:r>
                      <a:r>
                        <a:rPr lang="en-US" sz="1300" dirty="0" err="1"/>
                        <a:t>msemr_azurefhirid</a:t>
                      </a:r>
                      <a:r>
                        <a:rPr lang="en-US" sz="1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Power Platform Dataverse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60800"/>
                  </a:ext>
                </a:extLst>
              </a:tr>
            </a:tbl>
          </a:graphicData>
        </a:graphic>
      </p:graphicFrame>
      <p:sp>
        <p:nvSpPr>
          <p:cNvPr id="7" name="TextBox 6">
            <a:extLst>
              <a:ext uri="{FF2B5EF4-FFF2-40B4-BE49-F238E27FC236}">
                <a16:creationId xmlns:a16="http://schemas.microsoft.com/office/drawing/2014/main" id="{41373ECC-1F1B-4F33-8A4B-9B9B165776F0}"/>
              </a:ext>
            </a:extLst>
          </p:cNvPr>
          <p:cNvSpPr txBox="1"/>
          <p:nvPr/>
        </p:nvSpPr>
        <p:spPr>
          <a:xfrm>
            <a:off x="155627" y="5753030"/>
            <a:ext cx="6738256" cy="369332"/>
          </a:xfrm>
          <a:prstGeom prst="rect">
            <a:avLst/>
          </a:prstGeom>
          <a:noFill/>
        </p:spPr>
        <p:txBody>
          <a:bodyPr wrap="square">
            <a:spAutoFit/>
          </a:bodyPr>
          <a:lstStyle/>
          <a:p>
            <a:r>
              <a:rPr lang="en-US" dirty="0" err="1">
                <a:hlinkClick r:id="rId5"/>
              </a:rPr>
              <a:t>Resourcelist</a:t>
            </a:r>
            <a:r>
              <a:rPr lang="en-US" dirty="0">
                <a:hlinkClick r:id="rId5"/>
              </a:rPr>
              <a:t> - FHIR v4.0.1 (hl7.org)</a:t>
            </a:r>
            <a:endParaRPr lang="en-US" dirty="0"/>
          </a:p>
        </p:txBody>
      </p:sp>
      <p:sp>
        <p:nvSpPr>
          <p:cNvPr id="9" name="TextBox 8">
            <a:extLst>
              <a:ext uri="{FF2B5EF4-FFF2-40B4-BE49-F238E27FC236}">
                <a16:creationId xmlns:a16="http://schemas.microsoft.com/office/drawing/2014/main" id="{C9D19B78-14DC-43DD-A8C3-DE7CF5B74B70}"/>
              </a:ext>
            </a:extLst>
          </p:cNvPr>
          <p:cNvSpPr txBox="1"/>
          <p:nvPr/>
        </p:nvSpPr>
        <p:spPr>
          <a:xfrm>
            <a:off x="5173090" y="5754469"/>
            <a:ext cx="6738256" cy="646331"/>
          </a:xfrm>
          <a:prstGeom prst="rect">
            <a:avLst/>
          </a:prstGeom>
          <a:noFill/>
        </p:spPr>
        <p:txBody>
          <a:bodyPr wrap="square">
            <a:spAutoFit/>
          </a:bodyPr>
          <a:lstStyle/>
          <a:p>
            <a:r>
              <a:rPr lang="en-US" dirty="0">
                <a:hlinkClick r:id="rId6"/>
              </a:rPr>
              <a:t>Overview of Microsoft Cloud for Healthcare entities - Common Data Model - Common Data Model | Microsoft Docs</a:t>
            </a:r>
            <a:endParaRPr lang="en-US" dirty="0"/>
          </a:p>
        </p:txBody>
      </p:sp>
    </p:spTree>
    <p:extLst>
      <p:ext uri="{BB962C8B-B14F-4D97-AF65-F5344CB8AC3E}">
        <p14:creationId xmlns:p14="http://schemas.microsoft.com/office/powerpoint/2010/main" val="30301279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B8E9CE-A719-4D4E-A02D-41DDB230AA95}"/>
              </a:ext>
            </a:extLst>
          </p:cNvPr>
          <p:cNvSpPr>
            <a:spLocks noGrp="1"/>
          </p:cNvSpPr>
          <p:nvPr>
            <p:ph type="ftr" sz="quarter" idx="3"/>
          </p:nvPr>
        </p:nvSpPr>
        <p:spPr/>
        <p:txBody>
          <a:bodyPr/>
          <a:lstStyle/>
          <a:p>
            <a:pPr defTabSz="914396"/>
            <a:r>
              <a:rPr lang="en-US">
                <a:solidFill>
                  <a:srgbClr val="FFFFFF">
                    <a:lumMod val="65000"/>
                  </a:srgbClr>
                </a:solidFill>
                <a:latin typeface="Segoe UI"/>
              </a:rPr>
              <a:t>© Microsoft Corporation                                                                                  								</a:t>
            </a:r>
          </a:p>
        </p:txBody>
      </p:sp>
      <p:grpSp>
        <p:nvGrpSpPr>
          <p:cNvPr id="160" name="Group 159">
            <a:extLst>
              <a:ext uri="{FF2B5EF4-FFF2-40B4-BE49-F238E27FC236}">
                <a16:creationId xmlns:a16="http://schemas.microsoft.com/office/drawing/2014/main" id="{E7B6AC74-0E88-4178-A907-FEE20AB2FF09}"/>
              </a:ext>
            </a:extLst>
          </p:cNvPr>
          <p:cNvGrpSpPr/>
          <p:nvPr/>
        </p:nvGrpSpPr>
        <p:grpSpPr>
          <a:xfrm>
            <a:off x="-24893" y="4524560"/>
            <a:ext cx="2169934" cy="1613631"/>
            <a:chOff x="277713" y="3389091"/>
            <a:chExt cx="2213446" cy="1645987"/>
          </a:xfrm>
        </p:grpSpPr>
        <p:sp>
          <p:nvSpPr>
            <p:cNvPr id="161" name="Rectangle 160">
              <a:extLst>
                <a:ext uri="{FF2B5EF4-FFF2-40B4-BE49-F238E27FC236}">
                  <a16:creationId xmlns:a16="http://schemas.microsoft.com/office/drawing/2014/main" id="{9296FC98-D64C-4D4B-9974-D52B591D54E8}"/>
                </a:ext>
              </a:extLst>
            </p:cNvPr>
            <p:cNvSpPr/>
            <p:nvPr/>
          </p:nvSpPr>
          <p:spPr bwMode="auto">
            <a:xfrm>
              <a:off x="449023" y="3755649"/>
              <a:ext cx="1914538" cy="1279429"/>
            </a:xfrm>
            <a:prstGeom prst="rect">
              <a:avLst/>
            </a:prstGeom>
            <a:solidFill>
              <a:schemeClr val="bg1">
                <a:lumMod val="85000"/>
                <a:alpha val="5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TextBox 167">
              <a:extLst>
                <a:ext uri="{FF2B5EF4-FFF2-40B4-BE49-F238E27FC236}">
                  <a16:creationId xmlns:a16="http://schemas.microsoft.com/office/drawing/2014/main" id="{DF256FD4-962F-4C38-B47F-937B62106E6C}"/>
                </a:ext>
              </a:extLst>
            </p:cNvPr>
            <p:cNvSpPr txBox="1"/>
            <p:nvPr/>
          </p:nvSpPr>
          <p:spPr>
            <a:xfrm>
              <a:off x="277713" y="3389091"/>
              <a:ext cx="1078430" cy="464998"/>
            </a:xfrm>
            <a:prstGeom prst="rect">
              <a:avLst/>
            </a:prstGeom>
            <a:noFill/>
          </p:spPr>
          <p:txBody>
            <a:bodyPr wrap="square" lIns="179285" tIns="143428" rIns="179285" bIns="143428" rtlCol="0">
              <a:spAutoFit/>
            </a:bodyPr>
            <a:lstStyle/>
            <a:p>
              <a:pPr defTabSz="914396">
                <a:lnSpc>
                  <a:spcPct val="90000"/>
                </a:lnSpc>
                <a:spcAft>
                  <a:spcPts val="588"/>
                </a:spcAft>
              </a:pPr>
              <a:r>
                <a:rPr lang="en-US" sz="1200" b="1">
                  <a:gradFill>
                    <a:gsLst>
                      <a:gs pos="2917">
                        <a:srgbClr val="000000"/>
                      </a:gs>
                      <a:gs pos="30000">
                        <a:srgbClr val="000000"/>
                      </a:gs>
                    </a:gsLst>
                    <a:lin ang="5400000" scaled="0"/>
                  </a:gradFill>
                  <a:latin typeface="Segoe UI"/>
                </a:rPr>
                <a:t>Key</a:t>
              </a:r>
              <a:endParaRPr lang="en-US" sz="800" b="1">
                <a:gradFill>
                  <a:gsLst>
                    <a:gs pos="2917">
                      <a:srgbClr val="000000"/>
                    </a:gs>
                    <a:gs pos="30000">
                      <a:srgbClr val="000000"/>
                    </a:gs>
                  </a:gsLst>
                  <a:lin ang="5400000" scaled="0"/>
                </a:gradFill>
                <a:latin typeface="Segoe UI"/>
              </a:endParaRPr>
            </a:p>
          </p:txBody>
        </p:sp>
        <p:sp>
          <p:nvSpPr>
            <p:cNvPr id="170" name="Rectangle 169">
              <a:extLst>
                <a:ext uri="{FF2B5EF4-FFF2-40B4-BE49-F238E27FC236}">
                  <a16:creationId xmlns:a16="http://schemas.microsoft.com/office/drawing/2014/main" id="{1DAA0E7E-92A5-4DA4-957B-070F612E8897}"/>
                </a:ext>
              </a:extLst>
            </p:cNvPr>
            <p:cNvSpPr/>
            <p:nvPr/>
          </p:nvSpPr>
          <p:spPr bwMode="auto">
            <a:xfrm>
              <a:off x="584912" y="4271322"/>
              <a:ext cx="230522" cy="241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DB5D697B-12DD-4152-8E35-F601DECAE80B}"/>
                </a:ext>
              </a:extLst>
            </p:cNvPr>
            <p:cNvSpPr/>
            <p:nvPr/>
          </p:nvSpPr>
          <p:spPr bwMode="auto">
            <a:xfrm>
              <a:off x="584912" y="4633962"/>
              <a:ext cx="230522" cy="241938"/>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TextBox 189">
              <a:extLst>
                <a:ext uri="{FF2B5EF4-FFF2-40B4-BE49-F238E27FC236}">
                  <a16:creationId xmlns:a16="http://schemas.microsoft.com/office/drawing/2014/main" id="{FEF1CDA5-FB72-47D0-89A1-68A2683A8F74}"/>
                </a:ext>
              </a:extLst>
            </p:cNvPr>
            <p:cNvSpPr txBox="1"/>
            <p:nvPr/>
          </p:nvSpPr>
          <p:spPr>
            <a:xfrm>
              <a:off x="712326" y="4198780"/>
              <a:ext cx="1493669"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Product</a:t>
              </a:r>
            </a:p>
          </p:txBody>
        </p:sp>
        <p:sp>
          <p:nvSpPr>
            <p:cNvPr id="191" name="TextBox 190">
              <a:extLst>
                <a:ext uri="{FF2B5EF4-FFF2-40B4-BE49-F238E27FC236}">
                  <a16:creationId xmlns:a16="http://schemas.microsoft.com/office/drawing/2014/main" id="{E35B5331-5614-43BF-9819-995642AE6DE9}"/>
                </a:ext>
              </a:extLst>
            </p:cNvPr>
            <p:cNvSpPr txBox="1"/>
            <p:nvPr/>
          </p:nvSpPr>
          <p:spPr>
            <a:xfrm>
              <a:off x="712326" y="4565771"/>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Other</a:t>
              </a:r>
              <a:endParaRPr lang="en-US" sz="1000">
                <a:gradFill>
                  <a:gsLst>
                    <a:gs pos="2917">
                      <a:srgbClr val="000000"/>
                    </a:gs>
                    <a:gs pos="30000">
                      <a:srgbClr val="000000"/>
                    </a:gs>
                  </a:gsLst>
                  <a:lin ang="5400000" scaled="0"/>
                </a:gradFill>
                <a:latin typeface="Segoe UI"/>
              </a:endParaRPr>
            </a:p>
          </p:txBody>
        </p:sp>
        <p:sp>
          <p:nvSpPr>
            <p:cNvPr id="192" name="TextBox 191">
              <a:extLst>
                <a:ext uri="{FF2B5EF4-FFF2-40B4-BE49-F238E27FC236}">
                  <a16:creationId xmlns:a16="http://schemas.microsoft.com/office/drawing/2014/main" id="{698497A4-759F-4C5B-AB41-9332C7E1198D}"/>
                </a:ext>
              </a:extLst>
            </p:cNvPr>
            <p:cNvSpPr txBox="1"/>
            <p:nvPr/>
          </p:nvSpPr>
          <p:spPr>
            <a:xfrm>
              <a:off x="712326" y="3779509"/>
              <a:ext cx="1778833" cy="521508"/>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Cloud for Healthcare</a:t>
              </a:r>
            </a:p>
          </p:txBody>
        </p:sp>
        <p:sp>
          <p:nvSpPr>
            <p:cNvPr id="207" name="Rectangle 206">
              <a:extLst>
                <a:ext uri="{FF2B5EF4-FFF2-40B4-BE49-F238E27FC236}">
                  <a16:creationId xmlns:a16="http://schemas.microsoft.com/office/drawing/2014/main" id="{9F54CA7D-1C3C-465C-80DA-48EBE4BDC87C}"/>
                </a:ext>
              </a:extLst>
            </p:cNvPr>
            <p:cNvSpPr/>
            <p:nvPr/>
          </p:nvSpPr>
          <p:spPr bwMode="auto">
            <a:xfrm>
              <a:off x="584912" y="3908682"/>
              <a:ext cx="230522" cy="241938"/>
            </a:xfrm>
            <a:prstGeom prst="rect">
              <a:avLst/>
            </a:prstGeom>
            <a:solidFill>
              <a:srgbClr val="F8F8F8"/>
            </a:solidFill>
            <a:ln w="31750">
              <a:solidFill>
                <a:srgbClr val="94E0F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37FAB0DB-B06F-4BD0-9958-EF9C8882F553}"/>
              </a:ext>
            </a:extLst>
          </p:cNvPr>
          <p:cNvGrpSpPr/>
          <p:nvPr/>
        </p:nvGrpSpPr>
        <p:grpSpPr>
          <a:xfrm>
            <a:off x="2957845" y="3756970"/>
            <a:ext cx="8404866" cy="384048"/>
            <a:chOff x="4474650" y="6331860"/>
            <a:chExt cx="12327137" cy="563270"/>
          </a:xfrm>
        </p:grpSpPr>
        <p:sp>
          <p:nvSpPr>
            <p:cNvPr id="383" name="Rectangle 382">
              <a:extLst>
                <a:ext uri="{FF2B5EF4-FFF2-40B4-BE49-F238E27FC236}">
                  <a16:creationId xmlns:a16="http://schemas.microsoft.com/office/drawing/2014/main" id="{8EE1FA15-F4F7-4A1C-850F-DA691A7BC5AA}"/>
                </a:ext>
              </a:extLst>
            </p:cNvPr>
            <p:cNvSpPr/>
            <p:nvPr/>
          </p:nvSpPr>
          <p:spPr bwMode="auto">
            <a:xfrm>
              <a:off x="4474650" y="6331860"/>
              <a:ext cx="12327137" cy="563270"/>
            </a:xfrm>
            <a:prstGeom prst="rect">
              <a:avLst/>
            </a:prstGeom>
            <a:solidFill>
              <a:schemeClr val="bg1"/>
            </a:solidFill>
            <a:ln w="28575">
              <a:noFill/>
              <a:headEnd type="none" w="med" len="med"/>
              <a:tailEnd type="none" w="med" len="med"/>
            </a:ln>
            <a:effectLst>
              <a:outerShdw blurRad="762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84" name="TextBox 383">
              <a:extLst>
                <a:ext uri="{FF2B5EF4-FFF2-40B4-BE49-F238E27FC236}">
                  <a16:creationId xmlns:a16="http://schemas.microsoft.com/office/drawing/2014/main" id="{226F199D-35FC-472E-9331-2F88B1CCEC9F}"/>
                </a:ext>
              </a:extLst>
            </p:cNvPr>
            <p:cNvSpPr txBox="1"/>
            <p:nvPr/>
          </p:nvSpPr>
          <p:spPr>
            <a:xfrm>
              <a:off x="9539112" y="6462383"/>
              <a:ext cx="2443851" cy="361124"/>
            </a:xfrm>
            <a:prstGeom prst="rect">
              <a:avLst/>
            </a:prstGeom>
            <a:noFill/>
          </p:spPr>
          <p:txBody>
            <a:bodyPr wrap="square" lIns="0" tIns="0" rIns="0" bIns="0" rtlCol="0">
              <a:spAutoFit/>
            </a:bodyPr>
            <a:lstStyle/>
            <a:p>
              <a:pPr defTabSz="914396"/>
              <a:r>
                <a:rPr lang="en-US" sz="800">
                  <a:solidFill>
                    <a:srgbClr val="000000"/>
                  </a:solidFill>
                  <a:latin typeface="Segoe UI"/>
                </a:rPr>
                <a:t>Securely store and manage data</a:t>
              </a:r>
            </a:p>
            <a:p>
              <a:pPr defTabSz="914396"/>
              <a:r>
                <a:rPr lang="en-US" sz="800" b="1">
                  <a:solidFill>
                    <a:srgbClr val="000000"/>
                  </a:solidFill>
                  <a:latin typeface="Segoe UI"/>
                </a:rPr>
                <a:t>Microsoft Power Platform</a:t>
              </a:r>
              <a:endParaRPr lang="en-US" sz="1000" b="1">
                <a:solidFill>
                  <a:srgbClr val="000000"/>
                </a:solidFill>
                <a:latin typeface="Segoe UI"/>
              </a:endParaRPr>
            </a:p>
          </p:txBody>
        </p:sp>
      </p:grpSp>
      <p:grpSp>
        <p:nvGrpSpPr>
          <p:cNvPr id="165" name="Group 164">
            <a:extLst>
              <a:ext uri="{FF2B5EF4-FFF2-40B4-BE49-F238E27FC236}">
                <a16:creationId xmlns:a16="http://schemas.microsoft.com/office/drawing/2014/main" id="{063D5DE5-9BA7-4588-8710-338DD0110D30}"/>
              </a:ext>
            </a:extLst>
          </p:cNvPr>
          <p:cNvGrpSpPr/>
          <p:nvPr/>
        </p:nvGrpSpPr>
        <p:grpSpPr>
          <a:xfrm>
            <a:off x="3671181" y="6154483"/>
            <a:ext cx="1957922" cy="381587"/>
            <a:chOff x="5644801" y="9053357"/>
            <a:chExt cx="2871619" cy="559661"/>
          </a:xfrm>
        </p:grpSpPr>
        <p:sp>
          <p:nvSpPr>
            <p:cNvPr id="429" name="Rectangle 428">
              <a:extLst>
                <a:ext uri="{FF2B5EF4-FFF2-40B4-BE49-F238E27FC236}">
                  <a16:creationId xmlns:a16="http://schemas.microsoft.com/office/drawing/2014/main" id="{AC15999E-F6A9-4EA4-B1DE-1D3A832E167A}"/>
                </a:ext>
              </a:extLst>
            </p:cNvPr>
            <p:cNvSpPr/>
            <p:nvPr/>
          </p:nvSpPr>
          <p:spPr bwMode="auto">
            <a:xfrm>
              <a:off x="5644801" y="9053357"/>
              <a:ext cx="2871619" cy="559661"/>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A51B2A3E-85A9-41A5-8403-93AA8E17D1AF}"/>
                </a:ext>
              </a:extLst>
            </p:cNvPr>
            <p:cNvGrpSpPr/>
            <p:nvPr/>
          </p:nvGrpSpPr>
          <p:grpSpPr>
            <a:xfrm>
              <a:off x="5918647" y="9174373"/>
              <a:ext cx="318821" cy="299093"/>
              <a:chOff x="4668269" y="6137180"/>
              <a:chExt cx="207447" cy="194608"/>
            </a:xfrm>
          </p:grpSpPr>
          <p:sp>
            <p:nvSpPr>
              <p:cNvPr id="90" name="Rectangle 89">
                <a:extLst>
                  <a:ext uri="{FF2B5EF4-FFF2-40B4-BE49-F238E27FC236}">
                    <a16:creationId xmlns:a16="http://schemas.microsoft.com/office/drawing/2014/main" id="{3C8AC2C2-26C9-4699-9CEA-CEE34E73E058}"/>
                  </a:ext>
                </a:extLst>
              </p:cNvPr>
              <p:cNvSpPr/>
              <p:nvPr/>
            </p:nvSpPr>
            <p:spPr bwMode="auto">
              <a:xfrm>
                <a:off x="4668269" y="6153293"/>
                <a:ext cx="207447" cy="1784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431" name="Calendar" title="Icon of a calendar">
                <a:extLst>
                  <a:ext uri="{FF2B5EF4-FFF2-40B4-BE49-F238E27FC236}">
                    <a16:creationId xmlns:a16="http://schemas.microsoft.com/office/drawing/2014/main" id="{080905A2-A0B1-4A10-8850-8DFB34B2D5CE}"/>
                  </a:ext>
                </a:extLst>
              </p:cNvPr>
              <p:cNvSpPr>
                <a:spLocks noChangeAspect="1" noEditPoints="1"/>
              </p:cNvSpPr>
              <p:nvPr/>
            </p:nvSpPr>
            <p:spPr bwMode="auto">
              <a:xfrm>
                <a:off x="4670443" y="6137180"/>
                <a:ext cx="203098" cy="1946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9525" cap="sq">
                <a:solidFill>
                  <a:schemeClr val="accent6">
                    <a:lumMod val="50000"/>
                  </a:schemeClr>
                </a:solidFill>
                <a:prstDash val="solid"/>
                <a:miter lim="800000"/>
                <a:headEnd/>
                <a:tailEnd/>
              </a:ln>
              <a:effectLst>
                <a:outerShdw blurRad="762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grpSp>
        <p:sp>
          <p:nvSpPr>
            <p:cNvPr id="470" name="TextBox 469">
              <a:extLst>
                <a:ext uri="{FF2B5EF4-FFF2-40B4-BE49-F238E27FC236}">
                  <a16:creationId xmlns:a16="http://schemas.microsoft.com/office/drawing/2014/main" id="{1192169A-D1FE-4719-812E-4BA41F61259C}"/>
                </a:ext>
              </a:extLst>
            </p:cNvPr>
            <p:cNvSpPr txBox="1"/>
            <p:nvPr/>
          </p:nvSpPr>
          <p:spPr>
            <a:xfrm>
              <a:off x="6431910" y="9155811"/>
              <a:ext cx="2032722" cy="361124"/>
            </a:xfrm>
            <a:prstGeom prst="rect">
              <a:avLst/>
            </a:prstGeom>
            <a:noFill/>
          </p:spPr>
          <p:txBody>
            <a:bodyPr wrap="square" lIns="0" tIns="0" rIns="0" bIns="0" rtlCol="0" anchor="ctr">
              <a:spAutoFit/>
            </a:bodyPr>
            <a:lstStyle/>
            <a:p>
              <a:pPr defTabSz="914396"/>
              <a:r>
                <a:rPr lang="en-US" sz="800">
                  <a:solidFill>
                    <a:srgbClr val="000000"/>
                  </a:solidFill>
                  <a:latin typeface="Segoe UI"/>
                </a:rPr>
                <a:t>Managing and Scheduling</a:t>
              </a:r>
              <a:endParaRPr lang="en-US" sz="1000">
                <a:solidFill>
                  <a:srgbClr val="000000"/>
                </a:solidFill>
                <a:latin typeface="Segoe UI"/>
              </a:endParaRPr>
            </a:p>
            <a:p>
              <a:pPr defTabSz="914396"/>
              <a:r>
                <a:rPr lang="en-US" sz="800" b="1">
                  <a:solidFill>
                    <a:srgbClr val="000000"/>
                  </a:solidFill>
                  <a:latin typeface="Segoe UI"/>
                </a:rPr>
                <a:t>PAS</a:t>
              </a:r>
            </a:p>
          </p:txBody>
        </p:sp>
      </p:grpSp>
      <p:sp>
        <p:nvSpPr>
          <p:cNvPr id="477" name="Rectangle 476">
            <a:extLst>
              <a:ext uri="{FF2B5EF4-FFF2-40B4-BE49-F238E27FC236}">
                <a16:creationId xmlns:a16="http://schemas.microsoft.com/office/drawing/2014/main" id="{2900ABFB-7726-4412-8EC5-F4ABF2B7DBCA}"/>
              </a:ext>
            </a:extLst>
          </p:cNvPr>
          <p:cNvSpPr/>
          <p:nvPr/>
        </p:nvSpPr>
        <p:spPr bwMode="auto">
          <a:xfrm>
            <a:off x="8673632" y="6170494"/>
            <a:ext cx="1957922" cy="381587"/>
          </a:xfrm>
          <a:prstGeom prst="rect">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6BD2E73A-6865-4D52-A862-BABB202412CF}"/>
              </a:ext>
            </a:extLst>
          </p:cNvPr>
          <p:cNvSpPr txBox="1"/>
          <p:nvPr/>
        </p:nvSpPr>
        <p:spPr>
          <a:xfrm>
            <a:off x="9325720" y="6240349"/>
            <a:ext cx="1000218" cy="246221"/>
          </a:xfrm>
          <a:prstGeom prst="rect">
            <a:avLst/>
          </a:prstGeom>
          <a:noFill/>
        </p:spPr>
        <p:txBody>
          <a:bodyPr wrap="square" lIns="0" tIns="0" rIns="0" bIns="0" rtlCol="0" anchor="ctr">
            <a:spAutoFit/>
          </a:bodyPr>
          <a:lstStyle/>
          <a:p>
            <a:pPr defTabSz="914396"/>
            <a:r>
              <a:rPr lang="en-US" sz="800">
                <a:solidFill>
                  <a:srgbClr val="000000"/>
                </a:solidFill>
                <a:latin typeface="Segoe UI"/>
              </a:rPr>
              <a:t>Connected Devices</a:t>
            </a:r>
            <a:endParaRPr lang="en-US" sz="1000">
              <a:solidFill>
                <a:srgbClr val="000000"/>
              </a:solidFill>
              <a:latin typeface="Segoe UI"/>
            </a:endParaRPr>
          </a:p>
          <a:p>
            <a:pPr defTabSz="914396"/>
            <a:r>
              <a:rPr lang="en-US" sz="800" b="1" err="1">
                <a:solidFill>
                  <a:srgbClr val="000000"/>
                </a:solidFill>
                <a:latin typeface="Segoe UI"/>
              </a:rPr>
              <a:t>IoMT</a:t>
            </a:r>
            <a:endParaRPr lang="en-US" sz="800" b="1">
              <a:solidFill>
                <a:srgbClr val="000000"/>
              </a:solidFill>
              <a:latin typeface="Segoe UI"/>
            </a:endParaRPr>
          </a:p>
        </p:txBody>
      </p:sp>
      <p:grpSp>
        <p:nvGrpSpPr>
          <p:cNvPr id="138" name="Group 137">
            <a:extLst>
              <a:ext uri="{FF2B5EF4-FFF2-40B4-BE49-F238E27FC236}">
                <a16:creationId xmlns:a16="http://schemas.microsoft.com/office/drawing/2014/main" id="{E10017AC-5093-4B60-884D-DCAA0D71F535}"/>
              </a:ext>
            </a:extLst>
          </p:cNvPr>
          <p:cNvGrpSpPr/>
          <p:nvPr/>
        </p:nvGrpSpPr>
        <p:grpSpPr>
          <a:xfrm>
            <a:off x="6172406" y="6170494"/>
            <a:ext cx="1957922" cy="381587"/>
            <a:chOff x="9343844" y="9050057"/>
            <a:chExt cx="2871619" cy="559661"/>
          </a:xfrm>
        </p:grpSpPr>
        <p:sp>
          <p:nvSpPr>
            <p:cNvPr id="471" name="Rectangle 470">
              <a:extLst>
                <a:ext uri="{FF2B5EF4-FFF2-40B4-BE49-F238E27FC236}">
                  <a16:creationId xmlns:a16="http://schemas.microsoft.com/office/drawing/2014/main" id="{8B8D7714-D9C8-4D4D-BC71-EE9DB0CC8759}"/>
                </a:ext>
              </a:extLst>
            </p:cNvPr>
            <p:cNvSpPr/>
            <p:nvPr/>
          </p:nvSpPr>
          <p:spPr bwMode="auto">
            <a:xfrm>
              <a:off x="9343844" y="9050057"/>
              <a:ext cx="2871619" cy="559661"/>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6" name="TextBox 475">
              <a:extLst>
                <a:ext uri="{FF2B5EF4-FFF2-40B4-BE49-F238E27FC236}">
                  <a16:creationId xmlns:a16="http://schemas.microsoft.com/office/drawing/2014/main" id="{6658B61F-7E72-4B80-96A0-66AA8444FF03}"/>
                </a:ext>
              </a:extLst>
            </p:cNvPr>
            <p:cNvSpPr txBox="1"/>
            <p:nvPr/>
          </p:nvSpPr>
          <p:spPr>
            <a:xfrm>
              <a:off x="10356552" y="9152511"/>
              <a:ext cx="1505742" cy="361124"/>
            </a:xfrm>
            <a:prstGeom prst="rect">
              <a:avLst/>
            </a:prstGeom>
            <a:noFill/>
          </p:spPr>
          <p:txBody>
            <a:bodyPr wrap="square" lIns="0" tIns="0" rIns="0" bIns="0" rtlCol="0" anchor="ctr">
              <a:spAutoFit/>
            </a:bodyPr>
            <a:lstStyle/>
            <a:p>
              <a:pPr defTabSz="914396"/>
              <a:r>
                <a:rPr lang="en-US" sz="800">
                  <a:solidFill>
                    <a:srgbClr val="000000"/>
                  </a:solidFill>
                  <a:latin typeface="Segoe UI"/>
                </a:rPr>
                <a:t>Medical Records</a:t>
              </a:r>
              <a:endParaRPr lang="en-US" sz="1000">
                <a:solidFill>
                  <a:srgbClr val="000000"/>
                </a:solidFill>
                <a:latin typeface="Segoe UI"/>
              </a:endParaRPr>
            </a:p>
            <a:p>
              <a:pPr defTabSz="914396"/>
              <a:r>
                <a:rPr lang="en-US" sz="800" b="1">
                  <a:solidFill>
                    <a:srgbClr val="000000"/>
                  </a:solidFill>
                  <a:latin typeface="Segoe UI"/>
                </a:rPr>
                <a:t>EMR / EHR</a:t>
              </a:r>
            </a:p>
          </p:txBody>
        </p:sp>
        <p:grpSp>
          <p:nvGrpSpPr>
            <p:cNvPr id="557" name="Group 556">
              <a:extLst>
                <a:ext uri="{FF2B5EF4-FFF2-40B4-BE49-F238E27FC236}">
                  <a16:creationId xmlns:a16="http://schemas.microsoft.com/office/drawing/2014/main" id="{6A5EC449-C46C-4FC7-B288-9543DD4FF084}"/>
                </a:ext>
              </a:extLst>
            </p:cNvPr>
            <p:cNvGrpSpPr/>
            <p:nvPr/>
          </p:nvGrpSpPr>
          <p:grpSpPr>
            <a:xfrm>
              <a:off x="9995870" y="9140853"/>
              <a:ext cx="227269" cy="364148"/>
              <a:chOff x="6927227" y="6472358"/>
              <a:chExt cx="154956" cy="248283"/>
            </a:xfrm>
          </p:grpSpPr>
          <p:sp>
            <p:nvSpPr>
              <p:cNvPr id="549" name="Rectangle 548">
                <a:extLst>
                  <a:ext uri="{FF2B5EF4-FFF2-40B4-BE49-F238E27FC236}">
                    <a16:creationId xmlns:a16="http://schemas.microsoft.com/office/drawing/2014/main" id="{13C887C0-D475-49D9-92D3-3F8E5F4A70CC}"/>
                  </a:ext>
                </a:extLst>
              </p:cNvPr>
              <p:cNvSpPr/>
              <p:nvPr/>
            </p:nvSpPr>
            <p:spPr bwMode="auto">
              <a:xfrm>
                <a:off x="6931891" y="6512393"/>
                <a:ext cx="145628" cy="2003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55" name="Rectangle 554">
                <a:extLst>
                  <a:ext uri="{FF2B5EF4-FFF2-40B4-BE49-F238E27FC236}">
                    <a16:creationId xmlns:a16="http://schemas.microsoft.com/office/drawing/2014/main" id="{0119B71F-063D-4601-B038-3365427831BC}"/>
                  </a:ext>
                </a:extLst>
              </p:cNvPr>
              <p:cNvSpPr/>
              <p:nvPr/>
            </p:nvSpPr>
            <p:spPr bwMode="auto">
              <a:xfrm>
                <a:off x="6966344" y="6497790"/>
                <a:ext cx="76722" cy="538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56" name="Oval 555">
                <a:extLst>
                  <a:ext uri="{FF2B5EF4-FFF2-40B4-BE49-F238E27FC236}">
                    <a16:creationId xmlns:a16="http://schemas.microsoft.com/office/drawing/2014/main" id="{93607C63-5983-47F5-948D-4E55C4A68021}"/>
                  </a:ext>
                </a:extLst>
              </p:cNvPr>
              <p:cNvSpPr/>
              <p:nvPr/>
            </p:nvSpPr>
            <p:spPr bwMode="auto">
              <a:xfrm>
                <a:off x="6984098" y="6477311"/>
                <a:ext cx="45720" cy="457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551" name="Group 550">
                <a:extLst>
                  <a:ext uri="{FF2B5EF4-FFF2-40B4-BE49-F238E27FC236}">
                    <a16:creationId xmlns:a16="http://schemas.microsoft.com/office/drawing/2014/main" id="{59AA4D50-A55C-490E-AC70-ADE841C6CFC8}"/>
                  </a:ext>
                </a:extLst>
              </p:cNvPr>
              <p:cNvGrpSpPr/>
              <p:nvPr/>
            </p:nvGrpSpPr>
            <p:grpSpPr>
              <a:xfrm>
                <a:off x="6927227" y="6472358"/>
                <a:ext cx="154956" cy="248283"/>
                <a:chOff x="6803651" y="6458422"/>
                <a:chExt cx="154956" cy="248283"/>
              </a:xfrm>
              <a:effectLst>
                <a:outerShdw blurRad="25400" dist="12700" dir="5400000" algn="t" rotWithShape="0">
                  <a:prstClr val="black">
                    <a:alpha val="20000"/>
                  </a:prstClr>
                </a:outerShdw>
              </a:effectLst>
            </p:grpSpPr>
            <p:pic>
              <p:nvPicPr>
                <p:cNvPr id="537" name="Picture 536" descr="A picture containing drawing&#10;&#10;Description automatically generated">
                  <a:extLst>
                    <a:ext uri="{FF2B5EF4-FFF2-40B4-BE49-F238E27FC236}">
                      <a16:creationId xmlns:a16="http://schemas.microsoft.com/office/drawing/2014/main" id="{ED2AA5B6-3CAC-44AE-A409-565F4C8AAF08}"/>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03651" y="6458422"/>
                  <a:ext cx="154956" cy="247465"/>
                </a:xfrm>
                <a:prstGeom prst="rect">
                  <a:avLst/>
                </a:prstGeom>
                <a:effectLst>
                  <a:outerShdw blurRad="76200" dist="50800" dir="5400000" algn="ctr" rotWithShape="0">
                    <a:schemeClr val="accent6">
                      <a:lumMod val="50000"/>
                      <a:alpha val="10000"/>
                    </a:schemeClr>
                  </a:outerShdw>
                </a:effectLst>
              </p:spPr>
            </p:pic>
            <p:pic>
              <p:nvPicPr>
                <p:cNvPr id="538" name="Graphic 537" descr="Heartbeat">
                  <a:extLst>
                    <a:ext uri="{FF2B5EF4-FFF2-40B4-BE49-F238E27FC236}">
                      <a16:creationId xmlns:a16="http://schemas.microsoft.com/office/drawing/2014/main" id="{84A5D1D0-DF13-4FD3-ADBF-E0237DABE28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652" y="6577904"/>
                  <a:ext cx="128800" cy="128801"/>
                </a:xfrm>
                <a:prstGeom prst="rect">
                  <a:avLst/>
                </a:prstGeom>
                <a:effectLst/>
              </p:spPr>
            </p:pic>
          </p:grpSp>
        </p:grpSp>
      </p:grpSp>
      <p:sp>
        <p:nvSpPr>
          <p:cNvPr id="588" name="Freeform: Shape 587">
            <a:extLst>
              <a:ext uri="{FF2B5EF4-FFF2-40B4-BE49-F238E27FC236}">
                <a16:creationId xmlns:a16="http://schemas.microsoft.com/office/drawing/2014/main" id="{9E9414D9-529B-4FEF-9A94-80FFF0D4A438}"/>
              </a:ext>
            </a:extLst>
          </p:cNvPr>
          <p:cNvSpPr/>
          <p:nvPr/>
        </p:nvSpPr>
        <p:spPr bwMode="auto">
          <a:xfrm>
            <a:off x="9115258" y="6272138"/>
            <a:ext cx="72862" cy="191708"/>
          </a:xfrm>
          <a:custGeom>
            <a:avLst/>
            <a:gdLst>
              <a:gd name="connsiteX0" fmla="*/ 33948 w 72862"/>
              <a:gd name="connsiteY0" fmla="*/ 0 h 191708"/>
              <a:gd name="connsiteX1" fmla="*/ 71244 w 72862"/>
              <a:gd name="connsiteY1" fmla="*/ 0 h 191708"/>
              <a:gd name="connsiteX2" fmla="*/ 66738 w 72862"/>
              <a:gd name="connsiteY2" fmla="*/ 1867 h 191708"/>
              <a:gd name="connsiteX3" fmla="*/ 61114 w 72862"/>
              <a:gd name="connsiteY3" fmla="*/ 15445 h 191708"/>
              <a:gd name="connsiteX4" fmla="*/ 61114 w 72862"/>
              <a:gd name="connsiteY4" fmla="*/ 56310 h 191708"/>
              <a:gd name="connsiteX5" fmla="*/ 69305 w 72862"/>
              <a:gd name="connsiteY5" fmla="*/ 59703 h 191708"/>
              <a:gd name="connsiteX6" fmla="*/ 72862 w 72862"/>
              <a:gd name="connsiteY6" fmla="*/ 68290 h 191708"/>
              <a:gd name="connsiteX7" fmla="*/ 72862 w 72862"/>
              <a:gd name="connsiteY7" fmla="*/ 133605 h 191708"/>
              <a:gd name="connsiteX8" fmla="*/ 69305 w 72862"/>
              <a:gd name="connsiteY8" fmla="*/ 142192 h 191708"/>
              <a:gd name="connsiteX9" fmla="*/ 61114 w 72862"/>
              <a:gd name="connsiteY9" fmla="*/ 145585 h 191708"/>
              <a:gd name="connsiteX10" fmla="*/ 61114 w 72862"/>
              <a:gd name="connsiteY10" fmla="*/ 176264 h 191708"/>
              <a:gd name="connsiteX11" fmla="*/ 66738 w 72862"/>
              <a:gd name="connsiteY11" fmla="*/ 189843 h 191708"/>
              <a:gd name="connsiteX12" fmla="*/ 71242 w 72862"/>
              <a:gd name="connsiteY12" fmla="*/ 191708 h 191708"/>
              <a:gd name="connsiteX13" fmla="*/ 33948 w 72862"/>
              <a:gd name="connsiteY13" fmla="*/ 191708 h 191708"/>
              <a:gd name="connsiteX14" fmla="*/ 17279 w 72862"/>
              <a:gd name="connsiteY14" fmla="*/ 175360 h 191708"/>
              <a:gd name="connsiteX15" fmla="*/ 17279 w 72862"/>
              <a:gd name="connsiteY15" fmla="*/ 145749 h 191708"/>
              <a:gd name="connsiteX16" fmla="*/ 12144 w 72862"/>
              <a:gd name="connsiteY16" fmla="*/ 145749 h 191708"/>
              <a:gd name="connsiteX17" fmla="*/ 0 w 72862"/>
              <a:gd name="connsiteY17" fmla="*/ 133605 h 191708"/>
              <a:gd name="connsiteX18" fmla="*/ 0 w 72862"/>
              <a:gd name="connsiteY18" fmla="*/ 68290 h 191708"/>
              <a:gd name="connsiteX19" fmla="*/ 3557 w 72862"/>
              <a:gd name="connsiteY19" fmla="*/ 59703 h 191708"/>
              <a:gd name="connsiteX20" fmla="*/ 6088 w 72862"/>
              <a:gd name="connsiteY20" fmla="*/ 58655 h 191708"/>
              <a:gd name="connsiteX21" fmla="*/ 6129 w 72862"/>
              <a:gd name="connsiteY21" fmla="*/ 58558 h 191708"/>
              <a:gd name="connsiteX22" fmla="*/ 17016 w 72862"/>
              <a:gd name="connsiteY22" fmla="*/ 54135 h 191708"/>
              <a:gd name="connsiteX23" fmla="*/ 17279 w 72862"/>
              <a:gd name="connsiteY23" fmla="*/ 54135 h 191708"/>
              <a:gd name="connsiteX24" fmla="*/ 17279 w 72862"/>
              <a:gd name="connsiteY24" fmla="*/ 16349 h 191708"/>
              <a:gd name="connsiteX25" fmla="*/ 33948 w 72862"/>
              <a:gd name="connsiteY25" fmla="*/ 0 h 19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862" h="191708">
                <a:moveTo>
                  <a:pt x="33948" y="0"/>
                </a:moveTo>
                <a:lnTo>
                  <a:pt x="71244" y="0"/>
                </a:lnTo>
                <a:lnTo>
                  <a:pt x="66738" y="1867"/>
                </a:lnTo>
                <a:cubicBezTo>
                  <a:pt x="63263" y="5342"/>
                  <a:pt x="61114" y="10142"/>
                  <a:pt x="61114" y="15445"/>
                </a:cubicBezTo>
                <a:lnTo>
                  <a:pt x="61114" y="56310"/>
                </a:lnTo>
                <a:lnTo>
                  <a:pt x="69305" y="59703"/>
                </a:lnTo>
                <a:cubicBezTo>
                  <a:pt x="71503" y="61901"/>
                  <a:pt x="72862" y="64937"/>
                  <a:pt x="72862" y="68290"/>
                </a:cubicBezTo>
                <a:lnTo>
                  <a:pt x="72862" y="133605"/>
                </a:lnTo>
                <a:cubicBezTo>
                  <a:pt x="72862" y="136959"/>
                  <a:pt x="71503" y="139995"/>
                  <a:pt x="69305" y="142192"/>
                </a:cubicBezTo>
                <a:lnTo>
                  <a:pt x="61114" y="145585"/>
                </a:lnTo>
                <a:lnTo>
                  <a:pt x="61114" y="176264"/>
                </a:lnTo>
                <a:cubicBezTo>
                  <a:pt x="61114" y="181567"/>
                  <a:pt x="63263" y="186368"/>
                  <a:pt x="66738" y="189843"/>
                </a:cubicBezTo>
                <a:lnTo>
                  <a:pt x="71242" y="191708"/>
                </a:lnTo>
                <a:lnTo>
                  <a:pt x="33948" y="191708"/>
                </a:lnTo>
                <a:cubicBezTo>
                  <a:pt x="24742" y="191708"/>
                  <a:pt x="17279" y="184389"/>
                  <a:pt x="17279" y="175360"/>
                </a:cubicBezTo>
                <a:lnTo>
                  <a:pt x="17279" y="145749"/>
                </a:lnTo>
                <a:lnTo>
                  <a:pt x="12144" y="145749"/>
                </a:lnTo>
                <a:cubicBezTo>
                  <a:pt x="5437" y="145749"/>
                  <a:pt x="0" y="140312"/>
                  <a:pt x="0" y="133605"/>
                </a:cubicBezTo>
                <a:lnTo>
                  <a:pt x="0" y="68290"/>
                </a:lnTo>
                <a:cubicBezTo>
                  <a:pt x="0" y="64937"/>
                  <a:pt x="1359" y="61901"/>
                  <a:pt x="3557" y="59703"/>
                </a:cubicBezTo>
                <a:lnTo>
                  <a:pt x="6088" y="58655"/>
                </a:lnTo>
                <a:lnTo>
                  <a:pt x="6129" y="58558"/>
                </a:lnTo>
                <a:cubicBezTo>
                  <a:pt x="8915" y="55825"/>
                  <a:pt x="12764" y="54135"/>
                  <a:pt x="17016" y="54135"/>
                </a:cubicBezTo>
                <a:lnTo>
                  <a:pt x="17279" y="54135"/>
                </a:lnTo>
                <a:lnTo>
                  <a:pt x="17279" y="16349"/>
                </a:lnTo>
                <a:cubicBezTo>
                  <a:pt x="17279" y="7320"/>
                  <a:pt x="24742" y="0"/>
                  <a:pt x="33948"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78" name="watch" title="Icon of a smart watch">
            <a:extLst>
              <a:ext uri="{FF2B5EF4-FFF2-40B4-BE49-F238E27FC236}">
                <a16:creationId xmlns:a16="http://schemas.microsoft.com/office/drawing/2014/main" id="{D65079A4-8FBF-4AE0-8F12-5DA352F3B13B}"/>
              </a:ext>
            </a:extLst>
          </p:cNvPr>
          <p:cNvSpPr>
            <a:spLocks noChangeAspect="1" noEditPoints="1"/>
          </p:cNvSpPr>
          <p:nvPr/>
        </p:nvSpPr>
        <p:spPr bwMode="auto">
          <a:xfrm>
            <a:off x="9113251" y="6273181"/>
            <a:ext cx="115214" cy="194425"/>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9525"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cxnSp>
        <p:nvCxnSpPr>
          <p:cNvPr id="526" name="Straight Arrow Connector 525">
            <a:extLst>
              <a:ext uri="{FF2B5EF4-FFF2-40B4-BE49-F238E27FC236}">
                <a16:creationId xmlns:a16="http://schemas.microsoft.com/office/drawing/2014/main" id="{0875B48A-3076-4916-B2D7-1DFA45CAEC03}"/>
              </a:ext>
            </a:extLst>
          </p:cNvPr>
          <p:cNvCxnSpPr>
            <a:cxnSpLocks/>
            <a:stCxn id="397" idx="0"/>
            <a:endCxn id="290" idx="4"/>
          </p:cNvCxnSpPr>
          <p:nvPr/>
        </p:nvCxnSpPr>
        <p:spPr>
          <a:xfrm flipV="1">
            <a:off x="6827311" y="944698"/>
            <a:ext cx="1912" cy="230080"/>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3E8D272-2B9D-4D6F-B471-6544E4568060}"/>
              </a:ext>
            </a:extLst>
          </p:cNvPr>
          <p:cNvGrpSpPr/>
          <p:nvPr/>
        </p:nvGrpSpPr>
        <p:grpSpPr>
          <a:xfrm>
            <a:off x="6530152" y="346556"/>
            <a:ext cx="598142" cy="598142"/>
            <a:chOff x="6451807" y="392634"/>
            <a:chExt cx="598142" cy="598142"/>
          </a:xfrm>
        </p:grpSpPr>
        <p:sp>
          <p:nvSpPr>
            <p:cNvPr id="290" name="Oval 289">
              <a:extLst>
                <a:ext uri="{FF2B5EF4-FFF2-40B4-BE49-F238E27FC236}">
                  <a16:creationId xmlns:a16="http://schemas.microsoft.com/office/drawing/2014/main" id="{966B1C99-0359-4147-BBFF-9BBD8753D522}"/>
                </a:ext>
              </a:extLst>
            </p:cNvPr>
            <p:cNvSpPr/>
            <p:nvPr/>
          </p:nvSpPr>
          <p:spPr bwMode="auto">
            <a:xfrm>
              <a:off x="6451807" y="392634"/>
              <a:ext cx="598142" cy="598142"/>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291" name="Group 290">
              <a:extLst>
                <a:ext uri="{FF2B5EF4-FFF2-40B4-BE49-F238E27FC236}">
                  <a16:creationId xmlns:a16="http://schemas.microsoft.com/office/drawing/2014/main" id="{C5E9E349-1C5E-4C8D-8562-1A8D8CCCD373}"/>
                </a:ext>
              </a:extLst>
            </p:cNvPr>
            <p:cNvGrpSpPr/>
            <p:nvPr/>
          </p:nvGrpSpPr>
          <p:grpSpPr>
            <a:xfrm>
              <a:off x="6488155" y="505048"/>
              <a:ext cx="523060" cy="341842"/>
              <a:chOff x="6497393" y="518508"/>
              <a:chExt cx="523060" cy="341842"/>
            </a:xfrm>
            <a:effectLst>
              <a:outerShdw blurRad="76200" dist="38100" dir="5400000" algn="t" rotWithShape="0">
                <a:prstClr val="black">
                  <a:alpha val="10000"/>
                </a:prstClr>
              </a:outerShdw>
            </a:effectLst>
          </p:grpSpPr>
          <p:sp>
            <p:nvSpPr>
              <p:cNvPr id="292" name="people_4" title="Icon of a person">
                <a:extLst>
                  <a:ext uri="{FF2B5EF4-FFF2-40B4-BE49-F238E27FC236}">
                    <a16:creationId xmlns:a16="http://schemas.microsoft.com/office/drawing/2014/main" id="{3B0BCDC8-5762-4B66-8ADD-151024DE671B}"/>
                  </a:ext>
                </a:extLst>
              </p:cNvPr>
              <p:cNvSpPr>
                <a:spLocks noChangeAspect="1" noEditPoints="1"/>
              </p:cNvSpPr>
              <p:nvPr/>
            </p:nvSpPr>
            <p:spPr bwMode="auto">
              <a:xfrm>
                <a:off x="6679550" y="51850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93" name="TextBox 292">
                <a:extLst>
                  <a:ext uri="{FF2B5EF4-FFF2-40B4-BE49-F238E27FC236}">
                    <a16:creationId xmlns:a16="http://schemas.microsoft.com/office/drawing/2014/main" id="{DF4AD575-D3FA-49D2-BA71-C79E8BC7371F}"/>
                  </a:ext>
                </a:extLst>
              </p:cNvPr>
              <p:cNvSpPr txBox="1"/>
              <p:nvPr/>
            </p:nvSpPr>
            <p:spPr>
              <a:xfrm>
                <a:off x="6497393" y="737239"/>
                <a:ext cx="523060" cy="123111"/>
              </a:xfrm>
              <a:prstGeom prst="rect">
                <a:avLst/>
              </a:prstGeom>
              <a:noFill/>
            </p:spPr>
            <p:txBody>
              <a:bodyPr wrap="square" lIns="0" tIns="0" rIns="0" bIns="0" rtlCol="0">
                <a:spAutoFit/>
              </a:bodyPr>
              <a:lstStyle/>
              <a:p>
                <a:pPr algn="ctr" defTabSz="914396"/>
                <a:r>
                  <a:rPr lang="en-US" sz="800">
                    <a:solidFill>
                      <a:srgbClr val="000000"/>
                    </a:solidFill>
                    <a:latin typeface="Segoe UI"/>
                  </a:rPr>
                  <a:t>Patient</a:t>
                </a:r>
              </a:p>
            </p:txBody>
          </p:sp>
        </p:grpSp>
      </p:grpSp>
      <p:grpSp>
        <p:nvGrpSpPr>
          <p:cNvPr id="89" name="Group 88">
            <a:extLst>
              <a:ext uri="{FF2B5EF4-FFF2-40B4-BE49-F238E27FC236}">
                <a16:creationId xmlns:a16="http://schemas.microsoft.com/office/drawing/2014/main" id="{AD3B2C7E-7AF8-4E28-AE71-995AD4E0E162}"/>
              </a:ext>
            </a:extLst>
          </p:cNvPr>
          <p:cNvGrpSpPr/>
          <p:nvPr/>
        </p:nvGrpSpPr>
        <p:grpSpPr>
          <a:xfrm>
            <a:off x="2962866" y="4375187"/>
            <a:ext cx="8398388" cy="384495"/>
            <a:chOff x="4482022" y="7245781"/>
            <a:chExt cx="12317636" cy="563926"/>
          </a:xfrm>
        </p:grpSpPr>
        <p:sp>
          <p:nvSpPr>
            <p:cNvPr id="8" name="Rectangle 7">
              <a:extLst>
                <a:ext uri="{FF2B5EF4-FFF2-40B4-BE49-F238E27FC236}">
                  <a16:creationId xmlns:a16="http://schemas.microsoft.com/office/drawing/2014/main" id="{810716AD-0878-43F9-A920-983A2EA5538B}"/>
                </a:ext>
              </a:extLst>
            </p:cNvPr>
            <p:cNvSpPr/>
            <p:nvPr/>
          </p:nvSpPr>
          <p:spPr bwMode="auto">
            <a:xfrm>
              <a:off x="4482022" y="7245781"/>
              <a:ext cx="12317636" cy="56392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FA763BAC-0327-45CA-B058-6A4F14267E29}"/>
                </a:ext>
              </a:extLst>
            </p:cNvPr>
            <p:cNvSpPr txBox="1"/>
            <p:nvPr/>
          </p:nvSpPr>
          <p:spPr>
            <a:xfrm>
              <a:off x="9539114" y="7342577"/>
              <a:ext cx="6672945" cy="361124"/>
            </a:xfrm>
            <a:prstGeom prst="rect">
              <a:avLst/>
            </a:prstGeom>
            <a:noFill/>
          </p:spPr>
          <p:txBody>
            <a:bodyPr wrap="square" lIns="0" tIns="0" rIns="0" bIns="0" rtlCol="0">
              <a:spAutoFit/>
            </a:bodyPr>
            <a:lstStyle/>
            <a:p>
              <a:pPr defTabSz="914396"/>
              <a:r>
                <a:rPr lang="en-US" sz="800" dirty="0">
                  <a:solidFill>
                    <a:srgbClr val="000000"/>
                  </a:solidFill>
                  <a:latin typeface="Segoe UI"/>
                </a:rPr>
                <a:t>Structural and Semantic Consistency for Applications</a:t>
              </a:r>
            </a:p>
            <a:p>
              <a:pPr defTabSz="914396"/>
              <a:r>
                <a:rPr lang="en-US" sz="800" b="1" dirty="0">
                  <a:solidFill>
                    <a:srgbClr val="000000"/>
                  </a:solidFill>
                  <a:latin typeface="Segoe UI"/>
                </a:rPr>
                <a:t>Common Data Model</a:t>
              </a:r>
              <a:endParaRPr lang="en-US" sz="1000" b="1" dirty="0">
                <a:solidFill>
                  <a:srgbClr val="000000"/>
                </a:solidFill>
                <a:latin typeface="Segoe UI"/>
              </a:endParaRPr>
            </a:p>
          </p:txBody>
        </p:sp>
      </p:grpSp>
      <p:cxnSp>
        <p:nvCxnSpPr>
          <p:cNvPr id="453" name="Straight Arrow Connector 452">
            <a:extLst>
              <a:ext uri="{FF2B5EF4-FFF2-40B4-BE49-F238E27FC236}">
                <a16:creationId xmlns:a16="http://schemas.microsoft.com/office/drawing/2014/main" id="{3491F509-664C-4D50-8BDB-11BB395550EB}"/>
              </a:ext>
            </a:extLst>
          </p:cNvPr>
          <p:cNvCxnSpPr>
            <a:cxnSpLocks/>
          </p:cNvCxnSpPr>
          <p:nvPr/>
        </p:nvCxnSpPr>
        <p:spPr>
          <a:xfrm flipV="1">
            <a:off x="4625181" y="5981919"/>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5D5872D2-18A8-4C79-8F76-520F2EDBEF48}"/>
              </a:ext>
            </a:extLst>
          </p:cNvPr>
          <p:cNvCxnSpPr>
            <a:cxnSpLocks/>
            <a:stCxn id="471" idx="0"/>
          </p:cNvCxnSpPr>
          <p:nvPr/>
        </p:nvCxnSpPr>
        <p:spPr>
          <a:xfrm flipV="1">
            <a:off x="7151367" y="5971930"/>
            <a:ext cx="0" cy="198563"/>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10F9D763-921C-4B9A-9B2D-23FC9C8D96F5}"/>
              </a:ext>
            </a:extLst>
          </p:cNvPr>
          <p:cNvCxnSpPr>
            <a:cxnSpLocks/>
          </p:cNvCxnSpPr>
          <p:nvPr/>
        </p:nvCxnSpPr>
        <p:spPr>
          <a:xfrm flipV="1">
            <a:off x="9652593" y="5991225"/>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17E61F70-6A14-43CB-9712-C0BE04FDA36B}"/>
              </a:ext>
            </a:extLst>
          </p:cNvPr>
          <p:cNvGrpSpPr/>
          <p:nvPr/>
        </p:nvGrpSpPr>
        <p:grpSpPr>
          <a:xfrm>
            <a:off x="2962877" y="5522994"/>
            <a:ext cx="8398389" cy="492443"/>
            <a:chOff x="4482030" y="8100385"/>
            <a:chExt cx="12317637" cy="722249"/>
          </a:xfrm>
        </p:grpSpPr>
        <p:sp>
          <p:nvSpPr>
            <p:cNvPr id="391" name="Rectangle 390">
              <a:extLst>
                <a:ext uri="{FF2B5EF4-FFF2-40B4-BE49-F238E27FC236}">
                  <a16:creationId xmlns:a16="http://schemas.microsoft.com/office/drawing/2014/main" id="{DF88F3E3-304D-4E49-A2E1-AC34FD3E42DF}"/>
                </a:ext>
              </a:extLst>
            </p:cNvPr>
            <p:cNvSpPr/>
            <p:nvPr/>
          </p:nvSpPr>
          <p:spPr bwMode="auto">
            <a:xfrm>
              <a:off x="4482030" y="8152402"/>
              <a:ext cx="12317637" cy="59227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92" name="TextBox 391">
              <a:extLst>
                <a:ext uri="{FF2B5EF4-FFF2-40B4-BE49-F238E27FC236}">
                  <a16:creationId xmlns:a16="http://schemas.microsoft.com/office/drawing/2014/main" id="{8CB24742-98EF-427C-A605-2A3660938B2E}"/>
                </a:ext>
              </a:extLst>
            </p:cNvPr>
            <p:cNvSpPr txBox="1"/>
            <p:nvPr/>
          </p:nvSpPr>
          <p:spPr>
            <a:xfrm>
              <a:off x="9539113" y="8100385"/>
              <a:ext cx="3275493" cy="722249"/>
            </a:xfrm>
            <a:prstGeom prst="rect">
              <a:avLst/>
            </a:prstGeom>
            <a:noFill/>
          </p:spPr>
          <p:txBody>
            <a:bodyPr wrap="square" lIns="0" tIns="0" rIns="0" bIns="0" rtlCol="0" anchor="ctr">
              <a:spAutoFit/>
            </a:bodyPr>
            <a:lstStyle/>
            <a:p>
              <a:pPr defTabSz="914396"/>
              <a:endParaRPr lang="en-US" sz="800" b="1" dirty="0">
                <a:solidFill>
                  <a:srgbClr val="000000"/>
                </a:solidFill>
                <a:latin typeface="Segoe UI"/>
              </a:endParaRPr>
            </a:p>
            <a:p>
              <a:pPr defTabSz="914396"/>
              <a:r>
                <a:rPr lang="en-US" sz="800" dirty="0">
                  <a:solidFill>
                    <a:srgbClr val="000000"/>
                  </a:solidFill>
                  <a:latin typeface="Segoe UI"/>
                </a:rPr>
                <a:t>Azure FHIR Services</a:t>
              </a:r>
            </a:p>
            <a:p>
              <a:pPr defTabSz="914396"/>
              <a:r>
                <a:rPr lang="en-US" sz="800" b="1" dirty="0">
                  <a:solidFill>
                    <a:srgbClr val="000000"/>
                  </a:solidFill>
                  <a:latin typeface="Segoe UI"/>
                </a:rPr>
                <a:t>Microsoft Healthcare APIs</a:t>
              </a:r>
              <a:br>
                <a:rPr lang="en-US" sz="800" b="1" dirty="0">
                  <a:solidFill>
                    <a:srgbClr val="000000"/>
                  </a:solidFill>
                  <a:latin typeface="Segoe UI"/>
                </a:rPr>
              </a:br>
              <a:endParaRPr lang="en-US" sz="800" b="1" dirty="0">
                <a:solidFill>
                  <a:srgbClr val="000000"/>
                </a:solidFill>
                <a:latin typeface="Segoe UI"/>
              </a:endParaRPr>
            </a:p>
          </p:txBody>
        </p:sp>
        <p:pic>
          <p:nvPicPr>
            <p:cNvPr id="31" name="Graphic 30">
              <a:extLst>
                <a:ext uri="{FF2B5EF4-FFF2-40B4-BE49-F238E27FC236}">
                  <a16:creationId xmlns:a16="http://schemas.microsoft.com/office/drawing/2014/main" id="{8BC97CE8-C7BC-4549-AF93-2761CEB262A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111500" y="8303509"/>
              <a:ext cx="307290" cy="307284"/>
            </a:xfrm>
            <a:prstGeom prst="rect">
              <a:avLst/>
            </a:prstGeom>
          </p:spPr>
        </p:pic>
      </p:grpSp>
      <p:cxnSp>
        <p:nvCxnSpPr>
          <p:cNvPr id="144" name="Straight Arrow Connector 143">
            <a:extLst>
              <a:ext uri="{FF2B5EF4-FFF2-40B4-BE49-F238E27FC236}">
                <a16:creationId xmlns:a16="http://schemas.microsoft.com/office/drawing/2014/main" id="{8F4DB24F-CBD9-4921-A634-973DB33C57ED}"/>
              </a:ext>
            </a:extLst>
          </p:cNvPr>
          <p:cNvCxnSpPr>
            <a:cxnSpLocks/>
            <a:endCxn id="201" idx="2"/>
          </p:cNvCxnSpPr>
          <p:nvPr/>
        </p:nvCxnSpPr>
        <p:spPr>
          <a:xfrm flipV="1">
            <a:off x="7156471" y="5353561"/>
            <a:ext cx="0" cy="20489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E89EA2DD-308D-4DAA-8FCC-577DBCDC365C}"/>
              </a:ext>
            </a:extLst>
          </p:cNvPr>
          <p:cNvSpPr txBox="1">
            <a:spLocks/>
          </p:cNvSpPr>
          <p:nvPr/>
        </p:nvSpPr>
        <p:spPr>
          <a:xfrm>
            <a:off x="641931" y="526230"/>
            <a:ext cx="6734279" cy="1026564"/>
          </a:xfrm>
          <a:prstGeom prst="rect">
            <a:avLst/>
          </a:prstGeom>
        </p:spPr>
        <p:txBody>
          <a:bodyPr vert="horz" wrap="square" lIns="0" tIns="0" rIns="0" bIns="0" rtlCol="0" anchor="b" anchorCtr="0">
            <a:noAutofit/>
          </a:bodyPr>
          <a:lstStyle>
            <a:lvl1pPr algn="l" defTabSz="932742" rtl="0" eaLnBrk="1" latinLnBrk="0" hangingPunct="1">
              <a:lnSpc>
                <a:spcPts val="3136"/>
              </a:lnSpc>
              <a:spcBef>
                <a:spcPct val="0"/>
              </a:spcBef>
              <a:buNone/>
              <a:defRPr lang="en-US" sz="2745" b="0" kern="1200" cap="none" spc="-50" baseline="0">
                <a:ln w="3175">
                  <a:noFill/>
                </a:ln>
                <a:solidFill>
                  <a:schemeClr val="tx1"/>
                </a:solidFill>
                <a:effectLst/>
                <a:latin typeface="+mj-lt"/>
                <a:ea typeface="+mn-ea"/>
                <a:cs typeface="Segoe UI" pitchFamily="34" charset="0"/>
              </a:defRPr>
            </a:lvl1pPr>
          </a:lstStyle>
          <a:p>
            <a:pPr defTabSz="932739">
              <a:lnSpc>
                <a:spcPct val="100000"/>
              </a:lnSpc>
            </a:pPr>
            <a:r>
              <a:rPr lang="en-US" sz="2727" dirty="0">
                <a:solidFill>
                  <a:srgbClr val="243A5E"/>
                </a:solidFill>
                <a:effectLst>
                  <a:outerShdw blurRad="50800" dist="38100" dir="5400000" algn="t" rotWithShape="0">
                    <a:prstClr val="black">
                      <a:alpha val="10000"/>
                    </a:prstClr>
                  </a:outerShdw>
                </a:effectLst>
                <a:latin typeface="Segoe UI Semibold"/>
                <a:cs typeface="Segoe UI"/>
              </a:rPr>
              <a:t>Missed Appointment </a:t>
            </a:r>
          </a:p>
          <a:p>
            <a:pPr defTabSz="932739">
              <a:lnSpc>
                <a:spcPct val="100000"/>
              </a:lnSpc>
            </a:pPr>
            <a:r>
              <a:rPr lang="en-US" sz="2727" dirty="0">
                <a:solidFill>
                  <a:srgbClr val="243A5E"/>
                </a:solidFill>
                <a:effectLst>
                  <a:outerShdw blurRad="50800" dist="38100" dir="5400000" algn="t" rotWithShape="0">
                    <a:prstClr val="black">
                      <a:alpha val="10000"/>
                    </a:prstClr>
                  </a:outerShdw>
                </a:effectLst>
                <a:latin typeface="Segoe UI Semibold"/>
                <a:cs typeface="Segoe UI"/>
              </a:rPr>
              <a:t>Patient Outreach</a:t>
            </a:r>
          </a:p>
          <a:p>
            <a:pPr defTabSz="932739">
              <a:lnSpc>
                <a:spcPct val="100000"/>
              </a:lnSpc>
            </a:pPr>
            <a:r>
              <a:rPr lang="en-US" sz="1636" dirty="0">
                <a:solidFill>
                  <a:srgbClr val="243A5E"/>
                </a:solidFill>
                <a:effectLst>
                  <a:outerShdw blurRad="50800" dist="38100" dir="5400000" algn="t" rotWithShape="0">
                    <a:prstClr val="black">
                      <a:alpha val="10000"/>
                    </a:prstClr>
                  </a:outerShdw>
                </a:effectLst>
                <a:latin typeface="Segoe UI Semibold"/>
                <a:cs typeface="Segoe UI"/>
              </a:rPr>
              <a:t>High Level Architecture</a:t>
            </a:r>
          </a:p>
        </p:txBody>
      </p:sp>
      <p:grpSp>
        <p:nvGrpSpPr>
          <p:cNvPr id="32" name="Group 31">
            <a:extLst>
              <a:ext uri="{FF2B5EF4-FFF2-40B4-BE49-F238E27FC236}">
                <a16:creationId xmlns:a16="http://schemas.microsoft.com/office/drawing/2014/main" id="{8B84099E-69EF-4DC1-9E4D-606807A7C8DA}"/>
              </a:ext>
            </a:extLst>
          </p:cNvPr>
          <p:cNvGrpSpPr/>
          <p:nvPr/>
        </p:nvGrpSpPr>
        <p:grpSpPr>
          <a:xfrm>
            <a:off x="7495365" y="2532700"/>
            <a:ext cx="3865889" cy="392124"/>
            <a:chOff x="10193040" y="4654927"/>
            <a:chExt cx="5422136" cy="575115"/>
          </a:xfrm>
        </p:grpSpPr>
        <p:sp>
          <p:nvSpPr>
            <p:cNvPr id="149" name="Rectangle 148">
              <a:extLst>
                <a:ext uri="{FF2B5EF4-FFF2-40B4-BE49-F238E27FC236}">
                  <a16:creationId xmlns:a16="http://schemas.microsoft.com/office/drawing/2014/main" id="{A76DB714-341F-4FB1-AF5A-E293B26F1E42}"/>
                </a:ext>
              </a:extLst>
            </p:cNvPr>
            <p:cNvSpPr/>
            <p:nvPr/>
          </p:nvSpPr>
          <p:spPr bwMode="auto">
            <a:xfrm>
              <a:off x="10193040" y="4654927"/>
              <a:ext cx="5422136" cy="57511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50" name="TextBox 149">
              <a:extLst>
                <a:ext uri="{FF2B5EF4-FFF2-40B4-BE49-F238E27FC236}">
                  <a16:creationId xmlns:a16="http://schemas.microsoft.com/office/drawing/2014/main" id="{29FE4D6A-E6AA-45F1-84FB-482BFF39A681}"/>
                </a:ext>
              </a:extLst>
            </p:cNvPr>
            <p:cNvSpPr txBox="1"/>
            <p:nvPr/>
          </p:nvSpPr>
          <p:spPr>
            <a:xfrm>
              <a:off x="12173620" y="4761925"/>
              <a:ext cx="1993152" cy="361124"/>
            </a:xfrm>
            <a:prstGeom prst="rect">
              <a:avLst/>
            </a:prstGeom>
            <a:noFill/>
          </p:spPr>
          <p:txBody>
            <a:bodyPr wrap="square" lIns="0" tIns="0" rIns="0" bIns="0" rtlCol="0">
              <a:spAutoFit/>
            </a:bodyPr>
            <a:lstStyle/>
            <a:p>
              <a:pPr defTabSz="914396"/>
              <a:r>
                <a:rPr lang="en-US" sz="800">
                  <a:solidFill>
                    <a:srgbClr val="000000"/>
                  </a:solidFill>
                  <a:latin typeface="Segoe UI"/>
                </a:rPr>
                <a:t>Patient Outreach</a:t>
              </a:r>
            </a:p>
            <a:p>
              <a:pPr defTabSz="914396"/>
              <a:r>
                <a:rPr lang="en-US" sz="800" b="1">
                  <a:solidFill>
                    <a:srgbClr val="000000"/>
                  </a:solidFill>
                  <a:latin typeface="Segoe UI"/>
                </a:rPr>
                <a:t>D365 Marketing</a:t>
              </a:r>
            </a:p>
          </p:txBody>
        </p:sp>
        <p:pic>
          <p:nvPicPr>
            <p:cNvPr id="151" name="Picture 150" descr="A close up of a logo&#10;&#10;Description automatically generated">
              <a:extLst>
                <a:ext uri="{FF2B5EF4-FFF2-40B4-BE49-F238E27FC236}">
                  <a16:creationId xmlns:a16="http://schemas.microsoft.com/office/drawing/2014/main" id="{D94D04F6-3927-4423-87F5-4E5FCE7CD6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5928" y="4756438"/>
              <a:ext cx="235280" cy="372093"/>
            </a:xfrm>
            <a:prstGeom prst="rect">
              <a:avLst/>
            </a:prstGeom>
            <a:effectLst>
              <a:outerShdw blurRad="76200" dist="38100" dir="5400000" algn="t" rotWithShape="0">
                <a:prstClr val="black">
                  <a:alpha val="20000"/>
                </a:prstClr>
              </a:outerShdw>
            </a:effectLst>
          </p:spPr>
        </p:pic>
      </p:grpSp>
      <p:grpSp>
        <p:nvGrpSpPr>
          <p:cNvPr id="174" name="Group 173">
            <a:extLst>
              <a:ext uri="{FF2B5EF4-FFF2-40B4-BE49-F238E27FC236}">
                <a16:creationId xmlns:a16="http://schemas.microsoft.com/office/drawing/2014/main" id="{9E226C30-61DC-4FD9-B954-2A1A641D454D}"/>
              </a:ext>
            </a:extLst>
          </p:cNvPr>
          <p:cNvGrpSpPr/>
          <p:nvPr/>
        </p:nvGrpSpPr>
        <p:grpSpPr>
          <a:xfrm rot="5400000">
            <a:off x="1772013" y="4359262"/>
            <a:ext cx="1596475" cy="392124"/>
            <a:chOff x="8020779" y="4644902"/>
            <a:chExt cx="2557665" cy="575115"/>
          </a:xfrm>
        </p:grpSpPr>
        <p:sp>
          <p:nvSpPr>
            <p:cNvPr id="175" name="Rectangle 174">
              <a:extLst>
                <a:ext uri="{FF2B5EF4-FFF2-40B4-BE49-F238E27FC236}">
                  <a16:creationId xmlns:a16="http://schemas.microsoft.com/office/drawing/2014/main" id="{BF96D062-4886-4CF5-BB8C-D0B831280865}"/>
                </a:ext>
              </a:extLst>
            </p:cNvPr>
            <p:cNvSpPr/>
            <p:nvPr/>
          </p:nvSpPr>
          <p:spPr bwMode="auto">
            <a:xfrm>
              <a:off x="8020779" y="4644902"/>
              <a:ext cx="2557665" cy="57511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76" name="TextBox 175">
              <a:extLst>
                <a:ext uri="{FF2B5EF4-FFF2-40B4-BE49-F238E27FC236}">
                  <a16:creationId xmlns:a16="http://schemas.microsoft.com/office/drawing/2014/main" id="{CCAC3EBC-2223-4D3C-9820-43913A69DDA7}"/>
                </a:ext>
              </a:extLst>
            </p:cNvPr>
            <p:cNvSpPr txBox="1"/>
            <p:nvPr/>
          </p:nvSpPr>
          <p:spPr>
            <a:xfrm>
              <a:off x="8505953" y="4751835"/>
              <a:ext cx="1993152" cy="361124"/>
            </a:xfrm>
            <a:prstGeom prst="rect">
              <a:avLst/>
            </a:prstGeom>
            <a:noFill/>
          </p:spPr>
          <p:txBody>
            <a:bodyPr wrap="square" lIns="0" tIns="0" rIns="0" bIns="0" rtlCol="0">
              <a:spAutoFit/>
            </a:bodyPr>
            <a:lstStyle/>
            <a:p>
              <a:pPr defTabSz="914396"/>
              <a:r>
                <a:rPr lang="en-US" sz="800">
                  <a:solidFill>
                    <a:srgbClr val="000000"/>
                  </a:solidFill>
                  <a:latin typeface="Segoe UI"/>
                </a:rPr>
                <a:t>Clinical Data Sync</a:t>
              </a:r>
            </a:p>
            <a:p>
              <a:pPr defTabSz="914396"/>
              <a:r>
                <a:rPr lang="en-US" sz="800" b="1">
                  <a:solidFill>
                    <a:srgbClr val="000000"/>
                  </a:solidFill>
                  <a:latin typeface="Segoe UI"/>
                </a:rPr>
                <a:t>D365 FHIR Sync Admin</a:t>
              </a:r>
            </a:p>
          </p:txBody>
        </p:sp>
        <p:pic>
          <p:nvPicPr>
            <p:cNvPr id="177" name="Picture 176" descr="A close up of a logo&#10;&#10;Description automatically generated">
              <a:extLst>
                <a:ext uri="{FF2B5EF4-FFF2-40B4-BE49-F238E27FC236}">
                  <a16:creationId xmlns:a16="http://schemas.microsoft.com/office/drawing/2014/main" id="{F19ACC52-C0FC-4984-8BB8-E2EDB23819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8260" y="4746413"/>
              <a:ext cx="235280" cy="372093"/>
            </a:xfrm>
            <a:prstGeom prst="rect">
              <a:avLst/>
            </a:prstGeom>
            <a:effectLst>
              <a:outerShdw blurRad="76200" dist="38100" dir="5400000" algn="t" rotWithShape="0">
                <a:prstClr val="black">
                  <a:alpha val="20000"/>
                </a:prstClr>
              </a:outerShdw>
            </a:effectLst>
          </p:spPr>
        </p:pic>
      </p:grpSp>
      <p:grpSp>
        <p:nvGrpSpPr>
          <p:cNvPr id="200" name="Group 199">
            <a:extLst>
              <a:ext uri="{FF2B5EF4-FFF2-40B4-BE49-F238E27FC236}">
                <a16:creationId xmlns:a16="http://schemas.microsoft.com/office/drawing/2014/main" id="{E54AF7E5-29DC-481E-8600-95A6C2FD53E3}"/>
              </a:ext>
            </a:extLst>
          </p:cNvPr>
          <p:cNvGrpSpPr/>
          <p:nvPr/>
        </p:nvGrpSpPr>
        <p:grpSpPr>
          <a:xfrm>
            <a:off x="2951687" y="4971618"/>
            <a:ext cx="8409568" cy="381944"/>
            <a:chOff x="3338034" y="2741203"/>
            <a:chExt cx="12334033" cy="560185"/>
          </a:xfrm>
        </p:grpSpPr>
        <p:sp>
          <p:nvSpPr>
            <p:cNvPr id="201" name="Rectangle 200">
              <a:extLst>
                <a:ext uri="{FF2B5EF4-FFF2-40B4-BE49-F238E27FC236}">
                  <a16:creationId xmlns:a16="http://schemas.microsoft.com/office/drawing/2014/main" id="{D033EA45-B6B6-4295-97C1-BCBF915C1743}"/>
                </a:ext>
              </a:extLst>
            </p:cNvPr>
            <p:cNvSpPr/>
            <p:nvPr/>
          </p:nvSpPr>
          <p:spPr bwMode="auto">
            <a:xfrm>
              <a:off x="3338034" y="2741203"/>
              <a:ext cx="12334033" cy="56018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DE4CEAF5-9C70-4324-AE76-D0E92338655A}"/>
                </a:ext>
              </a:extLst>
            </p:cNvPr>
            <p:cNvSpPr txBox="1"/>
            <p:nvPr/>
          </p:nvSpPr>
          <p:spPr>
            <a:xfrm>
              <a:off x="8411526" y="2835585"/>
              <a:ext cx="3661676" cy="361124"/>
            </a:xfrm>
            <a:prstGeom prst="rect">
              <a:avLst/>
            </a:prstGeom>
            <a:noFill/>
          </p:spPr>
          <p:txBody>
            <a:bodyPr wrap="square" lIns="0" tIns="0" rIns="0" bIns="0" rtlCol="0">
              <a:spAutoFit/>
            </a:bodyPr>
            <a:lstStyle/>
            <a:p>
              <a:pPr defTabSz="914396"/>
              <a:r>
                <a:rPr lang="en-US" sz="800" dirty="0">
                  <a:solidFill>
                    <a:srgbClr val="000000"/>
                  </a:solidFill>
                  <a:latin typeface="Segoe UI"/>
                </a:rPr>
                <a:t>Clinical Data Synchronization into Application Layer</a:t>
              </a:r>
            </a:p>
            <a:p>
              <a:pPr defTabSz="914396"/>
              <a:r>
                <a:rPr lang="en-US" sz="800" b="1" dirty="0">
                  <a:solidFill>
                    <a:srgbClr val="000000"/>
                  </a:solidFill>
                  <a:latin typeface="Segoe UI"/>
                </a:rPr>
                <a:t>Azure FHIR Sync Agent</a:t>
              </a:r>
            </a:p>
          </p:txBody>
        </p:sp>
        <p:pic>
          <p:nvPicPr>
            <p:cNvPr id="203" name="Picture 202" descr="Shape, icon&#10;&#10;Description automatically generated">
              <a:extLst>
                <a:ext uri="{FF2B5EF4-FFF2-40B4-BE49-F238E27FC236}">
                  <a16:creationId xmlns:a16="http://schemas.microsoft.com/office/drawing/2014/main" id="{4363A8A1-96B7-4328-BEBD-42A5D0140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2920" y="2877845"/>
              <a:ext cx="536964" cy="281908"/>
            </a:xfrm>
            <a:prstGeom prst="rect">
              <a:avLst/>
            </a:prstGeom>
            <a:effectLst>
              <a:outerShdw blurRad="76200" dist="38100" dir="5400000" algn="t" rotWithShape="0">
                <a:prstClr val="black">
                  <a:alpha val="20000"/>
                </a:prstClr>
              </a:outerShdw>
            </a:effectLst>
          </p:spPr>
        </p:pic>
      </p:grpSp>
      <p:cxnSp>
        <p:nvCxnSpPr>
          <p:cNvPr id="220" name="Connector: Elbow 219">
            <a:extLst>
              <a:ext uri="{FF2B5EF4-FFF2-40B4-BE49-F238E27FC236}">
                <a16:creationId xmlns:a16="http://schemas.microsoft.com/office/drawing/2014/main" id="{1E5D9569-8F70-4F61-B9FD-B7CC7ED3F5A4}"/>
              </a:ext>
            </a:extLst>
          </p:cNvPr>
          <p:cNvCxnSpPr>
            <a:cxnSpLocks/>
            <a:stCxn id="397" idx="2"/>
            <a:endCxn id="149" idx="1"/>
          </p:cNvCxnSpPr>
          <p:nvPr/>
        </p:nvCxnSpPr>
        <p:spPr>
          <a:xfrm rot="16200000" flipH="1">
            <a:off x="6680324" y="1913720"/>
            <a:ext cx="962029" cy="668053"/>
          </a:xfrm>
          <a:prstGeom prst="bentConnector2">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EB1F369-CF11-4E8A-B4CC-4DF85034F4F2}"/>
              </a:ext>
            </a:extLst>
          </p:cNvPr>
          <p:cNvCxnSpPr>
            <a:cxnSpLocks/>
          </p:cNvCxnSpPr>
          <p:nvPr/>
        </p:nvCxnSpPr>
        <p:spPr>
          <a:xfrm rot="5460000" flipH="1" flipV="1">
            <a:off x="2867392" y="3884220"/>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BC7A6260-0C7A-4A21-8D43-D40B734A6245}"/>
              </a:ext>
            </a:extLst>
          </p:cNvPr>
          <p:cNvCxnSpPr>
            <a:cxnSpLocks/>
            <a:stCxn id="269" idx="0"/>
            <a:endCxn id="149" idx="2"/>
          </p:cNvCxnSpPr>
          <p:nvPr/>
        </p:nvCxnSpPr>
        <p:spPr>
          <a:xfrm flipV="1">
            <a:off x="9428309" y="2924824"/>
            <a:ext cx="0" cy="24693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3D7B2700-B537-4C32-82AD-5988FE48DAF9}"/>
              </a:ext>
            </a:extLst>
          </p:cNvPr>
          <p:cNvCxnSpPr>
            <a:cxnSpLocks/>
          </p:cNvCxnSpPr>
          <p:nvPr/>
        </p:nvCxnSpPr>
        <p:spPr>
          <a:xfrm flipV="1">
            <a:off x="7127051" y="4150323"/>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7F85C91-2D20-4E14-BC29-002FBF8750BE}"/>
              </a:ext>
            </a:extLst>
          </p:cNvPr>
          <p:cNvCxnSpPr>
            <a:cxnSpLocks/>
          </p:cNvCxnSpPr>
          <p:nvPr/>
        </p:nvCxnSpPr>
        <p:spPr>
          <a:xfrm flipV="1">
            <a:off x="7135982" y="4759682"/>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268" name="Group 267">
            <a:extLst>
              <a:ext uri="{FF2B5EF4-FFF2-40B4-BE49-F238E27FC236}">
                <a16:creationId xmlns:a16="http://schemas.microsoft.com/office/drawing/2014/main" id="{4812FEEA-CAF0-4621-8B5C-33E25E1530CC}"/>
              </a:ext>
            </a:extLst>
          </p:cNvPr>
          <p:cNvGrpSpPr/>
          <p:nvPr/>
        </p:nvGrpSpPr>
        <p:grpSpPr>
          <a:xfrm>
            <a:off x="7495364" y="3171763"/>
            <a:ext cx="3865890" cy="392124"/>
            <a:chOff x="9934841" y="4661944"/>
            <a:chExt cx="5669972" cy="575115"/>
          </a:xfrm>
        </p:grpSpPr>
        <p:sp>
          <p:nvSpPr>
            <p:cNvPr id="269" name="Rectangle 268">
              <a:extLst>
                <a:ext uri="{FF2B5EF4-FFF2-40B4-BE49-F238E27FC236}">
                  <a16:creationId xmlns:a16="http://schemas.microsoft.com/office/drawing/2014/main" id="{A4818164-85EC-411B-9735-8E1E6BA5E6D2}"/>
                </a:ext>
              </a:extLst>
            </p:cNvPr>
            <p:cNvSpPr/>
            <p:nvPr/>
          </p:nvSpPr>
          <p:spPr bwMode="auto">
            <a:xfrm>
              <a:off x="9934841" y="4661944"/>
              <a:ext cx="5669972" cy="575115"/>
            </a:xfrm>
            <a:prstGeom prst="rect">
              <a:avLst/>
            </a:prstGeom>
            <a:solidFill>
              <a:schemeClr val="bg1"/>
            </a:solidFill>
            <a:ln>
              <a:noFill/>
              <a:headEnd type="none" w="med" len="med"/>
              <a:tailEnd type="none" w="med" len="med"/>
            </a:ln>
            <a:effectLst>
              <a:outerShdw blurRad="762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70" name="TextBox 269">
              <a:extLst>
                <a:ext uri="{FF2B5EF4-FFF2-40B4-BE49-F238E27FC236}">
                  <a16:creationId xmlns:a16="http://schemas.microsoft.com/office/drawing/2014/main" id="{407BABF5-A0B7-48A5-BC00-D503E5F6B476}"/>
                </a:ext>
              </a:extLst>
            </p:cNvPr>
            <p:cNvSpPr txBox="1"/>
            <p:nvPr/>
          </p:nvSpPr>
          <p:spPr>
            <a:xfrm>
              <a:off x="11934918" y="4768942"/>
              <a:ext cx="2196700" cy="361124"/>
            </a:xfrm>
            <a:prstGeom prst="rect">
              <a:avLst/>
            </a:prstGeom>
            <a:noFill/>
          </p:spPr>
          <p:txBody>
            <a:bodyPr wrap="square" lIns="0" tIns="0" rIns="0" bIns="0" rtlCol="0">
              <a:spAutoFit/>
            </a:bodyPr>
            <a:lstStyle/>
            <a:p>
              <a:pPr defTabSz="914396"/>
              <a:r>
                <a:rPr lang="en-US" sz="800">
                  <a:solidFill>
                    <a:srgbClr val="000000"/>
                  </a:solidFill>
                  <a:latin typeface="Segoe UI"/>
                </a:rPr>
                <a:t>Patient Segmentation</a:t>
              </a:r>
            </a:p>
            <a:p>
              <a:pPr defTabSz="914396"/>
              <a:r>
                <a:rPr lang="en-US" sz="800" b="1">
                  <a:solidFill>
                    <a:srgbClr val="000000"/>
                  </a:solidFill>
                  <a:latin typeface="Segoe UI"/>
                </a:rPr>
                <a:t>D365 Customer Insights</a:t>
              </a:r>
            </a:p>
          </p:txBody>
        </p:sp>
        <p:pic>
          <p:nvPicPr>
            <p:cNvPr id="271" name="Picture 270" descr="A close up of a logo&#10;&#10;Description automatically generated">
              <a:extLst>
                <a:ext uri="{FF2B5EF4-FFF2-40B4-BE49-F238E27FC236}">
                  <a16:creationId xmlns:a16="http://schemas.microsoft.com/office/drawing/2014/main" id="{2D63521E-A288-41EB-9D09-360AE58696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07226" y="4763455"/>
              <a:ext cx="235280" cy="372093"/>
            </a:xfrm>
            <a:prstGeom prst="rect">
              <a:avLst/>
            </a:prstGeom>
            <a:effectLst>
              <a:outerShdw blurRad="76200" dist="38100" dir="5400000" algn="t" rotWithShape="0">
                <a:prstClr val="black">
                  <a:alpha val="20000"/>
                </a:prstClr>
              </a:outerShdw>
            </a:effectLst>
          </p:spPr>
        </p:pic>
      </p:grpSp>
      <p:cxnSp>
        <p:nvCxnSpPr>
          <p:cNvPr id="273" name="Straight Arrow Connector 272">
            <a:extLst>
              <a:ext uri="{FF2B5EF4-FFF2-40B4-BE49-F238E27FC236}">
                <a16:creationId xmlns:a16="http://schemas.microsoft.com/office/drawing/2014/main" id="{C3C6483F-0893-4ACE-9AB7-3F48AC22959E}"/>
              </a:ext>
            </a:extLst>
          </p:cNvPr>
          <p:cNvCxnSpPr>
            <a:cxnSpLocks/>
          </p:cNvCxnSpPr>
          <p:nvPr/>
        </p:nvCxnSpPr>
        <p:spPr>
          <a:xfrm rot="60000" flipH="1" flipV="1">
            <a:off x="9429848" y="3579187"/>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85221A8F-F366-4C47-B40F-6B7D52ECCDF7}"/>
              </a:ext>
            </a:extLst>
          </p:cNvPr>
          <p:cNvCxnSpPr>
            <a:cxnSpLocks/>
            <a:stCxn id="269" idx="3"/>
            <a:endCxn id="280" idx="0"/>
          </p:cNvCxnSpPr>
          <p:nvPr/>
        </p:nvCxnSpPr>
        <p:spPr>
          <a:xfrm>
            <a:off x="11361255" y="3367824"/>
            <a:ext cx="495805" cy="388304"/>
          </a:xfrm>
          <a:prstGeom prst="bentConnector2">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09809AA1-4A7D-46F0-B188-9D9354E2CE6E}"/>
              </a:ext>
            </a:extLst>
          </p:cNvPr>
          <p:cNvGrpSpPr/>
          <p:nvPr/>
        </p:nvGrpSpPr>
        <p:grpSpPr>
          <a:xfrm>
            <a:off x="11595265" y="3756129"/>
            <a:ext cx="492443" cy="2453294"/>
            <a:chOff x="4374030" y="8254264"/>
            <a:chExt cx="722250" cy="3012287"/>
          </a:xfrm>
        </p:grpSpPr>
        <p:sp>
          <p:nvSpPr>
            <p:cNvPr id="280" name="Rectangle 279">
              <a:extLst>
                <a:ext uri="{FF2B5EF4-FFF2-40B4-BE49-F238E27FC236}">
                  <a16:creationId xmlns:a16="http://schemas.microsoft.com/office/drawing/2014/main" id="{371A3BAF-AECB-492C-AE27-AB632FC54B47}"/>
                </a:ext>
              </a:extLst>
            </p:cNvPr>
            <p:cNvSpPr/>
            <p:nvPr/>
          </p:nvSpPr>
          <p:spPr bwMode="auto">
            <a:xfrm>
              <a:off x="4482030" y="8254264"/>
              <a:ext cx="551935" cy="273513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81" name="TextBox 280">
              <a:extLst>
                <a:ext uri="{FF2B5EF4-FFF2-40B4-BE49-F238E27FC236}">
                  <a16:creationId xmlns:a16="http://schemas.microsoft.com/office/drawing/2014/main" id="{3EC530DD-AF33-439D-BC33-5F33EC703F5E}"/>
                </a:ext>
              </a:extLst>
            </p:cNvPr>
            <p:cNvSpPr txBox="1"/>
            <p:nvPr/>
          </p:nvSpPr>
          <p:spPr>
            <a:xfrm rot="5400000">
              <a:off x="3488038" y="9658309"/>
              <a:ext cx="2494234" cy="722250"/>
            </a:xfrm>
            <a:prstGeom prst="rect">
              <a:avLst/>
            </a:prstGeom>
            <a:noFill/>
          </p:spPr>
          <p:txBody>
            <a:bodyPr wrap="square" lIns="0" tIns="0" rIns="0" bIns="0" rtlCol="0" anchor="ctr">
              <a:spAutoFit/>
            </a:bodyPr>
            <a:lstStyle/>
            <a:p>
              <a:pPr defTabSz="914396"/>
              <a:endParaRPr lang="en-US" sz="800" b="1" dirty="0">
                <a:solidFill>
                  <a:srgbClr val="000000"/>
                </a:solidFill>
                <a:latin typeface="Segoe UI"/>
              </a:endParaRPr>
            </a:p>
            <a:p>
              <a:pPr defTabSz="914396"/>
              <a:r>
                <a:rPr lang="en-US" sz="800" dirty="0">
                  <a:solidFill>
                    <a:srgbClr val="000000"/>
                  </a:solidFill>
                  <a:latin typeface="Segoe UI"/>
                </a:rPr>
                <a:t>Clinical Data Access</a:t>
              </a:r>
            </a:p>
            <a:p>
              <a:pPr defTabSz="914396"/>
              <a:r>
                <a:rPr lang="en-US" sz="800" b="1" dirty="0">
                  <a:solidFill>
                    <a:srgbClr val="000000"/>
                  </a:solidFill>
                  <a:latin typeface="Segoe UI"/>
                </a:rPr>
                <a:t>Microsoft Azure FHIR PQ Connector</a:t>
              </a:r>
              <a:br>
                <a:rPr lang="en-US" sz="800" b="1" dirty="0">
                  <a:solidFill>
                    <a:srgbClr val="000000"/>
                  </a:solidFill>
                  <a:latin typeface="Segoe UI"/>
                </a:rPr>
              </a:br>
              <a:endParaRPr lang="en-US" sz="800" b="1" dirty="0">
                <a:solidFill>
                  <a:srgbClr val="000000"/>
                </a:solidFill>
                <a:latin typeface="Segoe UI"/>
              </a:endParaRPr>
            </a:p>
          </p:txBody>
        </p:sp>
      </p:grpSp>
      <p:cxnSp>
        <p:nvCxnSpPr>
          <p:cNvPr id="286" name="Straight Arrow Connector 285">
            <a:extLst>
              <a:ext uri="{FF2B5EF4-FFF2-40B4-BE49-F238E27FC236}">
                <a16:creationId xmlns:a16="http://schemas.microsoft.com/office/drawing/2014/main" id="{2D24CEE9-BAB4-431E-867A-C93AE36A7045}"/>
              </a:ext>
            </a:extLst>
          </p:cNvPr>
          <p:cNvCxnSpPr>
            <a:cxnSpLocks/>
            <a:stCxn id="391" idx="3"/>
          </p:cNvCxnSpPr>
          <p:nvPr/>
        </p:nvCxnSpPr>
        <p:spPr>
          <a:xfrm flipV="1">
            <a:off x="11361266" y="5760368"/>
            <a:ext cx="307634" cy="1"/>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88" name="Graphic 187">
            <a:extLst>
              <a:ext uri="{FF2B5EF4-FFF2-40B4-BE49-F238E27FC236}">
                <a16:creationId xmlns:a16="http://schemas.microsoft.com/office/drawing/2014/main" id="{27A88D44-A876-440A-8286-58F066C0BBE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736727" y="3886135"/>
            <a:ext cx="209516" cy="209512"/>
          </a:xfrm>
          <a:prstGeom prst="rect">
            <a:avLst/>
          </a:prstGeom>
        </p:spPr>
      </p:pic>
      <p:cxnSp>
        <p:nvCxnSpPr>
          <p:cNvPr id="294" name="Straight Arrow Connector 293">
            <a:extLst>
              <a:ext uri="{FF2B5EF4-FFF2-40B4-BE49-F238E27FC236}">
                <a16:creationId xmlns:a16="http://schemas.microsoft.com/office/drawing/2014/main" id="{FC1590B3-2F78-4953-ACC7-DD7A3672B189}"/>
              </a:ext>
            </a:extLst>
          </p:cNvPr>
          <p:cNvCxnSpPr>
            <a:cxnSpLocks/>
          </p:cNvCxnSpPr>
          <p:nvPr/>
        </p:nvCxnSpPr>
        <p:spPr>
          <a:xfrm rot="5460000" flipH="1" flipV="1">
            <a:off x="2860180" y="5074944"/>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CE21CC4-B954-4DA7-9778-33C319B6CF1E}"/>
              </a:ext>
            </a:extLst>
          </p:cNvPr>
          <p:cNvGrpSpPr/>
          <p:nvPr/>
        </p:nvGrpSpPr>
        <p:grpSpPr>
          <a:xfrm>
            <a:off x="6285459" y="1174777"/>
            <a:ext cx="1083705" cy="591956"/>
            <a:chOff x="9218673" y="1723007"/>
            <a:chExt cx="1589434" cy="868202"/>
          </a:xfrm>
        </p:grpSpPr>
        <p:grpSp>
          <p:nvGrpSpPr>
            <p:cNvPr id="15" name="Group 14">
              <a:extLst>
                <a:ext uri="{FF2B5EF4-FFF2-40B4-BE49-F238E27FC236}">
                  <a16:creationId xmlns:a16="http://schemas.microsoft.com/office/drawing/2014/main" id="{0AA17F71-7896-45C9-B2C6-30E8E4DB05B7}"/>
                </a:ext>
              </a:extLst>
            </p:cNvPr>
            <p:cNvGrpSpPr/>
            <p:nvPr/>
          </p:nvGrpSpPr>
          <p:grpSpPr>
            <a:xfrm>
              <a:off x="9218673" y="1723007"/>
              <a:ext cx="1589434" cy="868202"/>
              <a:chOff x="9218673" y="1723007"/>
              <a:chExt cx="1589434" cy="868202"/>
            </a:xfrm>
          </p:grpSpPr>
          <p:grpSp>
            <p:nvGrpSpPr>
              <p:cNvPr id="71" name="Group 70">
                <a:extLst>
                  <a:ext uri="{FF2B5EF4-FFF2-40B4-BE49-F238E27FC236}">
                    <a16:creationId xmlns:a16="http://schemas.microsoft.com/office/drawing/2014/main" id="{60F9FE44-563E-4080-8D60-151772FB7FD1}"/>
                  </a:ext>
                </a:extLst>
              </p:cNvPr>
              <p:cNvGrpSpPr/>
              <p:nvPr/>
            </p:nvGrpSpPr>
            <p:grpSpPr>
              <a:xfrm>
                <a:off x="9218673" y="1723007"/>
                <a:ext cx="1589434" cy="868202"/>
                <a:chOff x="9794224" y="1660056"/>
                <a:chExt cx="1589434" cy="868202"/>
              </a:xfrm>
            </p:grpSpPr>
            <p:sp>
              <p:nvSpPr>
                <p:cNvPr id="397" name="Rectangle 396">
                  <a:extLst>
                    <a:ext uri="{FF2B5EF4-FFF2-40B4-BE49-F238E27FC236}">
                      <a16:creationId xmlns:a16="http://schemas.microsoft.com/office/drawing/2014/main" id="{31D9C653-6ADE-4555-AF70-9213B970741E}"/>
                    </a:ext>
                  </a:extLst>
                </p:cNvPr>
                <p:cNvSpPr>
                  <a:spLocks noChangeAspect="1"/>
                </p:cNvSpPr>
                <p:nvPr/>
              </p:nvSpPr>
              <p:spPr bwMode="auto">
                <a:xfrm>
                  <a:off x="9794224" y="1660056"/>
                  <a:ext cx="1589434" cy="868202"/>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TextBox 490">
                  <a:extLst>
                    <a:ext uri="{FF2B5EF4-FFF2-40B4-BE49-F238E27FC236}">
                      <a16:creationId xmlns:a16="http://schemas.microsoft.com/office/drawing/2014/main" id="{6502FA19-5163-4256-98C4-31D71A2F1312}"/>
                    </a:ext>
                  </a:extLst>
                </p:cNvPr>
                <p:cNvSpPr txBox="1"/>
                <p:nvPr/>
              </p:nvSpPr>
              <p:spPr>
                <a:xfrm>
                  <a:off x="10565980" y="2263798"/>
                  <a:ext cx="767155"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Mobile</a:t>
                  </a:r>
                </a:p>
              </p:txBody>
            </p:sp>
            <p:grpSp>
              <p:nvGrpSpPr>
                <p:cNvPr id="493" name="Group 492">
                  <a:extLst>
                    <a:ext uri="{FF2B5EF4-FFF2-40B4-BE49-F238E27FC236}">
                      <a16:creationId xmlns:a16="http://schemas.microsoft.com/office/drawing/2014/main" id="{7CEEDEB7-17EE-4472-AC4A-D8ED9FB39091}"/>
                    </a:ext>
                  </a:extLst>
                </p:cNvPr>
                <p:cNvGrpSpPr/>
                <p:nvPr/>
              </p:nvGrpSpPr>
              <p:grpSpPr>
                <a:xfrm>
                  <a:off x="10846173" y="1826505"/>
                  <a:ext cx="206768" cy="344555"/>
                  <a:chOff x="6396444" y="1060769"/>
                  <a:chExt cx="173876" cy="289745"/>
                </a:xfrm>
              </p:grpSpPr>
              <p:sp>
                <p:nvSpPr>
                  <p:cNvPr id="492" name="Rectangle 491">
                    <a:extLst>
                      <a:ext uri="{FF2B5EF4-FFF2-40B4-BE49-F238E27FC236}">
                        <a16:creationId xmlns:a16="http://schemas.microsoft.com/office/drawing/2014/main" id="{54BC827D-8752-42BD-A962-A84D203A7AE9}"/>
                      </a:ext>
                    </a:extLst>
                  </p:cNvPr>
                  <p:cNvSpPr/>
                  <p:nvPr/>
                </p:nvSpPr>
                <p:spPr bwMode="auto">
                  <a:xfrm>
                    <a:off x="6396444" y="1062442"/>
                    <a:ext cx="173876" cy="2876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400" name="CellPhone_E8EA" title="Icon of a cellphone">
                    <a:extLst>
                      <a:ext uri="{FF2B5EF4-FFF2-40B4-BE49-F238E27FC236}">
                        <a16:creationId xmlns:a16="http://schemas.microsoft.com/office/drawing/2014/main" id="{733C564C-977C-485E-9C2E-BE47BFA4E854}"/>
                      </a:ext>
                    </a:extLst>
                  </p:cNvPr>
                  <p:cNvSpPr>
                    <a:spLocks noChangeAspect="1" noEditPoints="1"/>
                  </p:cNvSpPr>
                  <p:nvPr/>
                </p:nvSpPr>
                <p:spPr bwMode="auto">
                  <a:xfrm>
                    <a:off x="6396444" y="1060769"/>
                    <a:ext cx="173876" cy="28974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914396"/>
                    <a:endParaRPr lang="en-US" sz="882">
                      <a:gradFill>
                        <a:gsLst>
                          <a:gs pos="0">
                            <a:srgbClr val="505050"/>
                          </a:gs>
                          <a:gs pos="100000">
                            <a:srgbClr val="505050"/>
                          </a:gs>
                        </a:gsLst>
                      </a:gradFill>
                      <a:latin typeface="Segoe UI"/>
                    </a:endParaRPr>
                  </a:p>
                </p:txBody>
              </p:sp>
            </p:grpSp>
          </p:grpSp>
          <p:grpSp>
            <p:nvGrpSpPr>
              <p:cNvPr id="10" name="Group 9">
                <a:extLst>
                  <a:ext uri="{FF2B5EF4-FFF2-40B4-BE49-F238E27FC236}">
                    <a16:creationId xmlns:a16="http://schemas.microsoft.com/office/drawing/2014/main" id="{8CDBDD07-B6C5-40FF-9731-3C6B67F30B6C}"/>
                  </a:ext>
                </a:extLst>
              </p:cNvPr>
              <p:cNvGrpSpPr/>
              <p:nvPr/>
            </p:nvGrpSpPr>
            <p:grpSpPr>
              <a:xfrm>
                <a:off x="9369630" y="1928300"/>
                <a:ext cx="767155" cy="572141"/>
                <a:chOff x="11094797" y="1837476"/>
                <a:chExt cx="767155" cy="572141"/>
              </a:xfrm>
            </p:grpSpPr>
            <p:sp>
              <p:nvSpPr>
                <p:cNvPr id="143" name="TextBox 142">
                  <a:extLst>
                    <a:ext uri="{FF2B5EF4-FFF2-40B4-BE49-F238E27FC236}">
                      <a16:creationId xmlns:a16="http://schemas.microsoft.com/office/drawing/2014/main" id="{9E5F376E-120C-4CB4-A4F0-DF0D4711CE9E}"/>
                    </a:ext>
                  </a:extLst>
                </p:cNvPr>
                <p:cNvSpPr txBox="1"/>
                <p:nvPr/>
              </p:nvSpPr>
              <p:spPr>
                <a:xfrm>
                  <a:off x="11094797" y="2229054"/>
                  <a:ext cx="767155"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Desktop</a:t>
                  </a:r>
                </a:p>
              </p:txBody>
            </p:sp>
            <p:sp>
              <p:nvSpPr>
                <p:cNvPr id="145" name="Rectangle 144">
                  <a:extLst>
                    <a:ext uri="{FF2B5EF4-FFF2-40B4-BE49-F238E27FC236}">
                      <a16:creationId xmlns:a16="http://schemas.microsoft.com/office/drawing/2014/main" id="{FA63E217-135C-4357-B588-3E329E41FE56}"/>
                    </a:ext>
                  </a:extLst>
                </p:cNvPr>
                <p:cNvSpPr/>
                <p:nvPr/>
              </p:nvSpPr>
              <p:spPr bwMode="auto">
                <a:xfrm>
                  <a:off x="11285754" y="1837476"/>
                  <a:ext cx="385240" cy="23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grpSp>
        <p:sp>
          <p:nvSpPr>
            <p:cNvPr id="16" name="monitor" title="Icon of a monitor">
              <a:extLst>
                <a:ext uri="{FF2B5EF4-FFF2-40B4-BE49-F238E27FC236}">
                  <a16:creationId xmlns:a16="http://schemas.microsoft.com/office/drawing/2014/main" id="{EA7EA049-4829-4285-8DC3-EF3E6F7762AD}"/>
                </a:ext>
              </a:extLst>
            </p:cNvPr>
            <p:cNvSpPr>
              <a:spLocks noChangeAspect="1" noEditPoints="1"/>
            </p:cNvSpPr>
            <p:nvPr/>
          </p:nvSpPr>
          <p:spPr bwMode="auto">
            <a:xfrm>
              <a:off x="9543468" y="1937869"/>
              <a:ext cx="389711" cy="29867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grpSp>
      <p:grpSp>
        <p:nvGrpSpPr>
          <p:cNvPr id="22" name="Group 21">
            <a:extLst>
              <a:ext uri="{FF2B5EF4-FFF2-40B4-BE49-F238E27FC236}">
                <a16:creationId xmlns:a16="http://schemas.microsoft.com/office/drawing/2014/main" id="{05046DFC-A879-4A9B-8CA6-D4F0AF0964B7}"/>
              </a:ext>
            </a:extLst>
          </p:cNvPr>
          <p:cNvGrpSpPr/>
          <p:nvPr/>
        </p:nvGrpSpPr>
        <p:grpSpPr>
          <a:xfrm>
            <a:off x="9127546" y="690684"/>
            <a:ext cx="601523" cy="1410403"/>
            <a:chOff x="12127848" y="1240971"/>
            <a:chExt cx="882233" cy="2068591"/>
          </a:xfrm>
        </p:grpSpPr>
        <p:grpSp>
          <p:nvGrpSpPr>
            <p:cNvPr id="512" name="Group 511">
              <a:extLst>
                <a:ext uri="{FF2B5EF4-FFF2-40B4-BE49-F238E27FC236}">
                  <a16:creationId xmlns:a16="http://schemas.microsoft.com/office/drawing/2014/main" id="{9DB8A715-9119-40E9-A6B5-BE64CE346073}"/>
                </a:ext>
              </a:extLst>
            </p:cNvPr>
            <p:cNvGrpSpPr/>
            <p:nvPr/>
          </p:nvGrpSpPr>
          <p:grpSpPr>
            <a:xfrm>
              <a:off x="12132397" y="2441360"/>
              <a:ext cx="877684" cy="868202"/>
              <a:chOff x="8722832" y="1231707"/>
              <a:chExt cx="557510" cy="591956"/>
            </a:xfrm>
            <a:effectLst>
              <a:outerShdw blurRad="76200" dist="38100" dir="5400000" algn="t" rotWithShape="0">
                <a:prstClr val="black">
                  <a:alpha val="10000"/>
                </a:prstClr>
              </a:outerShdw>
            </a:effectLst>
          </p:grpSpPr>
          <p:sp>
            <p:nvSpPr>
              <p:cNvPr id="501" name="Rectangle 500">
                <a:extLst>
                  <a:ext uri="{FF2B5EF4-FFF2-40B4-BE49-F238E27FC236}">
                    <a16:creationId xmlns:a16="http://schemas.microsoft.com/office/drawing/2014/main" id="{524882C7-9017-4AB6-97AF-4F5296D829DC}"/>
                  </a:ext>
                </a:extLst>
              </p:cNvPr>
              <p:cNvSpPr>
                <a:spLocks noChangeAspect="1"/>
              </p:cNvSpPr>
              <p:nvPr/>
            </p:nvSpPr>
            <p:spPr bwMode="auto">
              <a:xfrm>
                <a:off x="8722832" y="1231707"/>
                <a:ext cx="554363" cy="591956"/>
              </a:xfrm>
              <a:prstGeom prst="rect">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2" name="TextBox 501">
                <a:extLst>
                  <a:ext uri="{FF2B5EF4-FFF2-40B4-BE49-F238E27FC236}">
                    <a16:creationId xmlns:a16="http://schemas.microsoft.com/office/drawing/2014/main" id="{D6517788-6DEB-46F9-BB4F-BA98693751B7}"/>
                  </a:ext>
                </a:extLst>
              </p:cNvPr>
              <p:cNvSpPr txBox="1"/>
              <p:nvPr/>
            </p:nvSpPr>
            <p:spPr>
              <a:xfrm>
                <a:off x="8757282" y="1633823"/>
                <a:ext cx="523060" cy="123111"/>
              </a:xfrm>
              <a:prstGeom prst="rect">
                <a:avLst/>
              </a:prstGeom>
              <a:noFill/>
            </p:spPr>
            <p:txBody>
              <a:bodyPr wrap="square" lIns="0" tIns="0" rIns="0" bIns="0" rtlCol="0">
                <a:spAutoFit/>
              </a:bodyPr>
              <a:lstStyle/>
              <a:p>
                <a:pPr algn="ctr" defTabSz="914396"/>
                <a:r>
                  <a:rPr lang="en-US" sz="800" dirty="0">
                    <a:solidFill>
                      <a:srgbClr val="000000"/>
                    </a:solidFill>
                    <a:latin typeface="Segoe UI"/>
                  </a:rPr>
                  <a:t>Browser</a:t>
                </a:r>
              </a:p>
            </p:txBody>
          </p:sp>
          <p:sp>
            <p:nvSpPr>
              <p:cNvPr id="504" name="Rectangle 503">
                <a:extLst>
                  <a:ext uri="{FF2B5EF4-FFF2-40B4-BE49-F238E27FC236}">
                    <a16:creationId xmlns:a16="http://schemas.microsoft.com/office/drawing/2014/main" id="{834EEDB1-72B4-4FE7-9F0E-47041EC710D5}"/>
                  </a:ext>
                </a:extLst>
              </p:cNvPr>
              <p:cNvSpPr/>
              <p:nvPr/>
            </p:nvSpPr>
            <p:spPr bwMode="auto">
              <a:xfrm>
                <a:off x="8887480" y="1366838"/>
                <a:ext cx="233453" cy="1419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sp>
          <p:nvSpPr>
            <p:cNvPr id="405" name="monitor" title="Icon of a monitor">
              <a:extLst>
                <a:ext uri="{FF2B5EF4-FFF2-40B4-BE49-F238E27FC236}">
                  <a16:creationId xmlns:a16="http://schemas.microsoft.com/office/drawing/2014/main" id="{85F9D41C-C685-44B3-9F20-FF3556AE0CEE}"/>
                </a:ext>
              </a:extLst>
            </p:cNvPr>
            <p:cNvSpPr>
              <a:spLocks noChangeAspect="1" noEditPoints="1"/>
            </p:cNvSpPr>
            <p:nvPr/>
          </p:nvSpPr>
          <p:spPr bwMode="auto">
            <a:xfrm>
              <a:off x="12373865" y="2632614"/>
              <a:ext cx="385241" cy="2952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cxnSp>
          <p:nvCxnSpPr>
            <p:cNvPr id="527" name="Straight Arrow Connector 526">
              <a:extLst>
                <a:ext uri="{FF2B5EF4-FFF2-40B4-BE49-F238E27FC236}">
                  <a16:creationId xmlns:a16="http://schemas.microsoft.com/office/drawing/2014/main" id="{BB733F12-CDF8-468E-800A-869D55D17F4C}"/>
                </a:ext>
              </a:extLst>
            </p:cNvPr>
            <p:cNvCxnSpPr>
              <a:cxnSpLocks/>
            </p:cNvCxnSpPr>
            <p:nvPr/>
          </p:nvCxnSpPr>
          <p:spPr>
            <a:xfrm flipV="1">
              <a:off x="12566486" y="2113699"/>
              <a:ext cx="0" cy="309550"/>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0013BE22-92DB-42BA-9478-5C8B5B847F3D}"/>
                </a:ext>
              </a:extLst>
            </p:cNvPr>
            <p:cNvGrpSpPr/>
            <p:nvPr/>
          </p:nvGrpSpPr>
          <p:grpSpPr>
            <a:xfrm>
              <a:off x="12127848" y="1240971"/>
              <a:ext cx="877275" cy="877275"/>
              <a:chOff x="8436629" y="405637"/>
              <a:chExt cx="598142" cy="598142"/>
            </a:xfrm>
          </p:grpSpPr>
          <p:sp>
            <p:nvSpPr>
              <p:cNvPr id="613" name="Oval 612">
                <a:extLst>
                  <a:ext uri="{FF2B5EF4-FFF2-40B4-BE49-F238E27FC236}">
                    <a16:creationId xmlns:a16="http://schemas.microsoft.com/office/drawing/2014/main" id="{B8291734-17D4-490B-AD3C-4BB44A80AD59}"/>
                  </a:ext>
                </a:extLst>
              </p:cNvPr>
              <p:cNvSpPr/>
              <p:nvPr/>
            </p:nvSpPr>
            <p:spPr bwMode="auto">
              <a:xfrm>
                <a:off x="8436629" y="405637"/>
                <a:ext cx="598142" cy="598142"/>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569" name="Group 568">
                <a:extLst>
                  <a:ext uri="{FF2B5EF4-FFF2-40B4-BE49-F238E27FC236}">
                    <a16:creationId xmlns:a16="http://schemas.microsoft.com/office/drawing/2014/main" id="{7ABB92D7-FA22-4FA4-A7CC-E1D23E86B7D1}"/>
                  </a:ext>
                </a:extLst>
              </p:cNvPr>
              <p:cNvGrpSpPr/>
              <p:nvPr/>
            </p:nvGrpSpPr>
            <p:grpSpPr>
              <a:xfrm>
                <a:off x="8436629" y="518051"/>
                <a:ext cx="595041" cy="437163"/>
                <a:chOff x="6461045" y="518508"/>
                <a:chExt cx="595041" cy="437163"/>
              </a:xfrm>
              <a:effectLst>
                <a:outerShdw blurRad="76200" dist="38100" dir="5400000" algn="t" rotWithShape="0">
                  <a:prstClr val="black">
                    <a:alpha val="10000"/>
                  </a:prstClr>
                </a:outerShdw>
              </a:effectLst>
            </p:grpSpPr>
            <p:sp>
              <p:nvSpPr>
                <p:cNvPr id="571" name="people_4" title="Icon of a person">
                  <a:extLst>
                    <a:ext uri="{FF2B5EF4-FFF2-40B4-BE49-F238E27FC236}">
                      <a16:creationId xmlns:a16="http://schemas.microsoft.com/office/drawing/2014/main" id="{542DCD31-AB26-4C4C-B71A-AE5D662DEAFB}"/>
                    </a:ext>
                  </a:extLst>
                </p:cNvPr>
                <p:cNvSpPr>
                  <a:spLocks noChangeAspect="1" noEditPoints="1"/>
                </p:cNvSpPr>
                <p:nvPr/>
              </p:nvSpPr>
              <p:spPr bwMode="auto">
                <a:xfrm>
                  <a:off x="6679550" y="51850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572" name="TextBox 571">
                  <a:extLst>
                    <a:ext uri="{FF2B5EF4-FFF2-40B4-BE49-F238E27FC236}">
                      <a16:creationId xmlns:a16="http://schemas.microsoft.com/office/drawing/2014/main" id="{FA477F4B-9E96-4B09-B6A0-68CEBBC5A9B0}"/>
                    </a:ext>
                  </a:extLst>
                </p:cNvPr>
                <p:cNvSpPr txBox="1"/>
                <p:nvPr/>
              </p:nvSpPr>
              <p:spPr>
                <a:xfrm>
                  <a:off x="6461045" y="709450"/>
                  <a:ext cx="595041" cy="246221"/>
                </a:xfrm>
                <a:prstGeom prst="rect">
                  <a:avLst/>
                </a:prstGeom>
                <a:noFill/>
              </p:spPr>
              <p:txBody>
                <a:bodyPr wrap="square" lIns="0" tIns="0" rIns="0" bIns="0" rtlCol="0">
                  <a:spAutoFit/>
                </a:bodyPr>
                <a:lstStyle/>
                <a:p>
                  <a:pPr algn="ctr" defTabSz="914396"/>
                  <a:r>
                    <a:rPr lang="en-US" sz="800" dirty="0">
                      <a:solidFill>
                        <a:srgbClr val="000000"/>
                      </a:solidFill>
                      <a:latin typeface="Segoe UI"/>
                    </a:rPr>
                    <a:t>Engagement </a:t>
                  </a:r>
                  <a:r>
                    <a:rPr lang="en-US" sz="800" dirty="0" err="1">
                      <a:solidFill>
                        <a:srgbClr val="000000"/>
                      </a:solidFill>
                      <a:latin typeface="Segoe UI"/>
                    </a:rPr>
                    <a:t>Mgr</a:t>
                  </a:r>
                  <a:endParaRPr lang="en-US" sz="800" dirty="0">
                    <a:solidFill>
                      <a:srgbClr val="000000"/>
                    </a:solidFill>
                    <a:latin typeface="Segoe UI"/>
                  </a:endParaRPr>
                </a:p>
              </p:txBody>
            </p:sp>
          </p:grpSp>
        </p:grpSp>
      </p:grpSp>
      <p:cxnSp>
        <p:nvCxnSpPr>
          <p:cNvPr id="157" name="Straight Arrow Connector 156">
            <a:extLst>
              <a:ext uri="{FF2B5EF4-FFF2-40B4-BE49-F238E27FC236}">
                <a16:creationId xmlns:a16="http://schemas.microsoft.com/office/drawing/2014/main" id="{146AD525-AEDD-482C-9252-69455D737C0A}"/>
              </a:ext>
            </a:extLst>
          </p:cNvPr>
          <p:cNvCxnSpPr>
            <a:cxnSpLocks/>
            <a:stCxn id="149" idx="0"/>
            <a:endCxn id="501" idx="2"/>
          </p:cNvCxnSpPr>
          <p:nvPr/>
        </p:nvCxnSpPr>
        <p:spPr>
          <a:xfrm flipH="1" flipV="1">
            <a:off x="9428170" y="2101087"/>
            <a:ext cx="140" cy="431613"/>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66" name="Graphic 1">
            <a:extLst>
              <a:ext uri="{FF2B5EF4-FFF2-40B4-BE49-F238E27FC236}">
                <a16:creationId xmlns:a16="http://schemas.microsoft.com/office/drawing/2014/main" id="{3B443E8D-FCBD-4D3C-9471-986853A08B62}"/>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79783" y="3829581"/>
            <a:ext cx="249066" cy="249065"/>
          </a:xfrm>
          <a:prstGeom prst="rect">
            <a:avLst/>
          </a:prstGeom>
        </p:spPr>
      </p:pic>
      <p:grpSp>
        <p:nvGrpSpPr>
          <p:cNvPr id="122" name="Group 121">
            <a:extLst>
              <a:ext uri="{FF2B5EF4-FFF2-40B4-BE49-F238E27FC236}">
                <a16:creationId xmlns:a16="http://schemas.microsoft.com/office/drawing/2014/main" id="{DFA46476-B1CD-494F-B863-A087FE1ABB71}"/>
              </a:ext>
            </a:extLst>
          </p:cNvPr>
          <p:cNvGrpSpPr/>
          <p:nvPr/>
        </p:nvGrpSpPr>
        <p:grpSpPr>
          <a:xfrm>
            <a:off x="4824933" y="1605808"/>
            <a:ext cx="601523" cy="1410403"/>
            <a:chOff x="12127848" y="1240971"/>
            <a:chExt cx="882233" cy="2068591"/>
          </a:xfrm>
        </p:grpSpPr>
        <p:grpSp>
          <p:nvGrpSpPr>
            <p:cNvPr id="123" name="Group 122">
              <a:extLst>
                <a:ext uri="{FF2B5EF4-FFF2-40B4-BE49-F238E27FC236}">
                  <a16:creationId xmlns:a16="http://schemas.microsoft.com/office/drawing/2014/main" id="{20AA5492-CF7F-4775-8AF7-B41AAB82DBEC}"/>
                </a:ext>
              </a:extLst>
            </p:cNvPr>
            <p:cNvGrpSpPr/>
            <p:nvPr/>
          </p:nvGrpSpPr>
          <p:grpSpPr>
            <a:xfrm>
              <a:off x="12132397" y="2441360"/>
              <a:ext cx="877684" cy="868202"/>
              <a:chOff x="8722832" y="1231707"/>
              <a:chExt cx="557510" cy="591956"/>
            </a:xfrm>
            <a:effectLst>
              <a:outerShdw blurRad="76200" dist="38100" dir="5400000" algn="t" rotWithShape="0">
                <a:prstClr val="black">
                  <a:alpha val="10000"/>
                </a:prstClr>
              </a:outerShdw>
            </a:effectLst>
          </p:grpSpPr>
          <p:sp>
            <p:nvSpPr>
              <p:cNvPr id="131" name="Rectangle 130">
                <a:extLst>
                  <a:ext uri="{FF2B5EF4-FFF2-40B4-BE49-F238E27FC236}">
                    <a16:creationId xmlns:a16="http://schemas.microsoft.com/office/drawing/2014/main" id="{5310729A-A40A-4A64-B4B3-5B9EC81A03D2}"/>
                  </a:ext>
                </a:extLst>
              </p:cNvPr>
              <p:cNvSpPr>
                <a:spLocks noChangeAspect="1"/>
              </p:cNvSpPr>
              <p:nvPr/>
            </p:nvSpPr>
            <p:spPr bwMode="auto">
              <a:xfrm>
                <a:off x="8722832" y="1231707"/>
                <a:ext cx="554363" cy="591956"/>
              </a:xfrm>
              <a:prstGeom prst="rect">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TextBox 131">
                <a:extLst>
                  <a:ext uri="{FF2B5EF4-FFF2-40B4-BE49-F238E27FC236}">
                    <a16:creationId xmlns:a16="http://schemas.microsoft.com/office/drawing/2014/main" id="{AD2F6527-2AB8-4259-BF4D-7842EE1BFDC7}"/>
                  </a:ext>
                </a:extLst>
              </p:cNvPr>
              <p:cNvSpPr txBox="1"/>
              <p:nvPr/>
            </p:nvSpPr>
            <p:spPr>
              <a:xfrm>
                <a:off x="8757282" y="1633823"/>
                <a:ext cx="523060" cy="123111"/>
              </a:xfrm>
              <a:prstGeom prst="rect">
                <a:avLst/>
              </a:prstGeom>
              <a:noFill/>
            </p:spPr>
            <p:txBody>
              <a:bodyPr wrap="square" lIns="0" tIns="0" rIns="0" bIns="0" rtlCol="0">
                <a:spAutoFit/>
              </a:bodyPr>
              <a:lstStyle/>
              <a:p>
                <a:pPr algn="ctr" defTabSz="914396"/>
                <a:r>
                  <a:rPr lang="en-US" sz="800" dirty="0">
                    <a:solidFill>
                      <a:srgbClr val="000000"/>
                    </a:solidFill>
                    <a:latin typeface="Segoe UI"/>
                  </a:rPr>
                  <a:t>Browser</a:t>
                </a:r>
              </a:p>
            </p:txBody>
          </p:sp>
          <p:sp>
            <p:nvSpPr>
              <p:cNvPr id="133" name="Rectangle 132">
                <a:extLst>
                  <a:ext uri="{FF2B5EF4-FFF2-40B4-BE49-F238E27FC236}">
                    <a16:creationId xmlns:a16="http://schemas.microsoft.com/office/drawing/2014/main" id="{CE04D160-155B-4F2E-AB20-3FEC98CA1179}"/>
                  </a:ext>
                </a:extLst>
              </p:cNvPr>
              <p:cNvSpPr/>
              <p:nvPr/>
            </p:nvSpPr>
            <p:spPr bwMode="auto">
              <a:xfrm>
                <a:off x="8887480" y="1366838"/>
                <a:ext cx="233453" cy="1419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sp>
          <p:nvSpPr>
            <p:cNvPr id="124" name="monitor" title="Icon of a monitor">
              <a:extLst>
                <a:ext uri="{FF2B5EF4-FFF2-40B4-BE49-F238E27FC236}">
                  <a16:creationId xmlns:a16="http://schemas.microsoft.com/office/drawing/2014/main" id="{0884972D-4A70-4ADD-94A7-ED2AA3337FEA}"/>
                </a:ext>
              </a:extLst>
            </p:cNvPr>
            <p:cNvSpPr>
              <a:spLocks noChangeAspect="1" noEditPoints="1"/>
            </p:cNvSpPr>
            <p:nvPr/>
          </p:nvSpPr>
          <p:spPr bwMode="auto">
            <a:xfrm>
              <a:off x="12373865" y="2632614"/>
              <a:ext cx="385241" cy="2952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cxnSp>
          <p:nvCxnSpPr>
            <p:cNvPr id="125" name="Straight Arrow Connector 124">
              <a:extLst>
                <a:ext uri="{FF2B5EF4-FFF2-40B4-BE49-F238E27FC236}">
                  <a16:creationId xmlns:a16="http://schemas.microsoft.com/office/drawing/2014/main" id="{748F9610-FE63-4787-A434-D7ED707F0746}"/>
                </a:ext>
              </a:extLst>
            </p:cNvPr>
            <p:cNvCxnSpPr>
              <a:cxnSpLocks/>
            </p:cNvCxnSpPr>
            <p:nvPr/>
          </p:nvCxnSpPr>
          <p:spPr>
            <a:xfrm flipV="1">
              <a:off x="12566486" y="2113699"/>
              <a:ext cx="0" cy="309550"/>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F2DD5525-9C5D-42B7-B07A-83DCDF1616F9}"/>
                </a:ext>
              </a:extLst>
            </p:cNvPr>
            <p:cNvGrpSpPr/>
            <p:nvPr/>
          </p:nvGrpSpPr>
          <p:grpSpPr>
            <a:xfrm>
              <a:off x="12127848" y="1240971"/>
              <a:ext cx="877275" cy="877275"/>
              <a:chOff x="8436629" y="405637"/>
              <a:chExt cx="598142" cy="598142"/>
            </a:xfrm>
          </p:grpSpPr>
          <p:sp>
            <p:nvSpPr>
              <p:cNvPr id="127" name="Oval 126">
                <a:extLst>
                  <a:ext uri="{FF2B5EF4-FFF2-40B4-BE49-F238E27FC236}">
                    <a16:creationId xmlns:a16="http://schemas.microsoft.com/office/drawing/2014/main" id="{9F24D66E-DD38-4873-BBC6-B86451F3DC55}"/>
                  </a:ext>
                </a:extLst>
              </p:cNvPr>
              <p:cNvSpPr/>
              <p:nvPr/>
            </p:nvSpPr>
            <p:spPr bwMode="auto">
              <a:xfrm>
                <a:off x="8436629" y="405637"/>
                <a:ext cx="598142" cy="598142"/>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128" name="Group 127">
                <a:extLst>
                  <a:ext uri="{FF2B5EF4-FFF2-40B4-BE49-F238E27FC236}">
                    <a16:creationId xmlns:a16="http://schemas.microsoft.com/office/drawing/2014/main" id="{4A1594E7-C77E-4F74-9627-1328ADB87154}"/>
                  </a:ext>
                </a:extLst>
              </p:cNvPr>
              <p:cNvGrpSpPr/>
              <p:nvPr/>
            </p:nvGrpSpPr>
            <p:grpSpPr>
              <a:xfrm>
                <a:off x="8436629" y="518051"/>
                <a:ext cx="595041" cy="437163"/>
                <a:chOff x="6461045" y="518508"/>
                <a:chExt cx="595041" cy="437163"/>
              </a:xfrm>
              <a:effectLst>
                <a:outerShdw blurRad="76200" dist="38100" dir="5400000" algn="t" rotWithShape="0">
                  <a:prstClr val="black">
                    <a:alpha val="10000"/>
                  </a:prstClr>
                </a:outerShdw>
              </a:effectLst>
            </p:grpSpPr>
            <p:sp>
              <p:nvSpPr>
                <p:cNvPr id="129" name="people_4" title="Icon of a person">
                  <a:extLst>
                    <a:ext uri="{FF2B5EF4-FFF2-40B4-BE49-F238E27FC236}">
                      <a16:creationId xmlns:a16="http://schemas.microsoft.com/office/drawing/2014/main" id="{D75AB500-A969-4CB1-BDF9-FFC22897AF46}"/>
                    </a:ext>
                  </a:extLst>
                </p:cNvPr>
                <p:cNvSpPr>
                  <a:spLocks noChangeAspect="1" noEditPoints="1"/>
                </p:cNvSpPr>
                <p:nvPr/>
              </p:nvSpPr>
              <p:spPr bwMode="auto">
                <a:xfrm>
                  <a:off x="6679550" y="51850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130" name="TextBox 129">
                  <a:extLst>
                    <a:ext uri="{FF2B5EF4-FFF2-40B4-BE49-F238E27FC236}">
                      <a16:creationId xmlns:a16="http://schemas.microsoft.com/office/drawing/2014/main" id="{8CA0F5D9-08E2-472F-A51B-FD45C7DC51AC}"/>
                    </a:ext>
                  </a:extLst>
                </p:cNvPr>
                <p:cNvSpPr txBox="1"/>
                <p:nvPr/>
              </p:nvSpPr>
              <p:spPr>
                <a:xfrm>
                  <a:off x="6461045" y="709450"/>
                  <a:ext cx="595041" cy="246221"/>
                </a:xfrm>
                <a:prstGeom prst="rect">
                  <a:avLst/>
                </a:prstGeom>
                <a:noFill/>
              </p:spPr>
              <p:txBody>
                <a:bodyPr wrap="square" lIns="0" tIns="0" rIns="0" bIns="0" rtlCol="0">
                  <a:spAutoFit/>
                </a:bodyPr>
                <a:lstStyle/>
                <a:p>
                  <a:pPr algn="ctr" defTabSz="914396"/>
                  <a:r>
                    <a:rPr lang="en-US" sz="800" dirty="0">
                      <a:solidFill>
                        <a:srgbClr val="000000"/>
                      </a:solidFill>
                      <a:latin typeface="Segoe UI"/>
                    </a:rPr>
                    <a:t>Patient Insight </a:t>
                  </a:r>
                  <a:r>
                    <a:rPr lang="en-US" sz="800" dirty="0" err="1">
                      <a:solidFill>
                        <a:srgbClr val="000000"/>
                      </a:solidFill>
                      <a:latin typeface="Segoe UI"/>
                    </a:rPr>
                    <a:t>Mgr</a:t>
                  </a:r>
                  <a:endParaRPr lang="en-US" sz="800" dirty="0">
                    <a:solidFill>
                      <a:srgbClr val="000000"/>
                    </a:solidFill>
                    <a:latin typeface="Segoe UI"/>
                  </a:endParaRPr>
                </a:p>
              </p:txBody>
            </p:sp>
          </p:grpSp>
        </p:grpSp>
      </p:grpSp>
      <p:cxnSp>
        <p:nvCxnSpPr>
          <p:cNvPr id="13" name="Straight Arrow Connector 12">
            <a:extLst>
              <a:ext uri="{FF2B5EF4-FFF2-40B4-BE49-F238E27FC236}">
                <a16:creationId xmlns:a16="http://schemas.microsoft.com/office/drawing/2014/main" id="{1ACC4163-B6AB-4D46-A1C2-60F5112DE754}"/>
              </a:ext>
            </a:extLst>
          </p:cNvPr>
          <p:cNvCxnSpPr>
            <a:cxnSpLocks/>
            <a:stCxn id="269" idx="1"/>
            <a:endCxn id="131" idx="2"/>
          </p:cNvCxnSpPr>
          <p:nvPr/>
        </p:nvCxnSpPr>
        <p:spPr>
          <a:xfrm rot="10800000">
            <a:off x="5125558" y="3016211"/>
            <a:ext cx="2369807" cy="351614"/>
          </a:xfrm>
          <a:prstGeom prst="bentConnector2">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57906AE-F3EF-4800-8DC0-93C44B492A5C}"/>
              </a:ext>
            </a:extLst>
          </p:cNvPr>
          <p:cNvSpPr txBox="1"/>
          <p:nvPr/>
        </p:nvSpPr>
        <p:spPr>
          <a:xfrm>
            <a:off x="1313588" y="4117754"/>
            <a:ext cx="982646" cy="215444"/>
          </a:xfrm>
          <a:prstGeom prst="rect">
            <a:avLst/>
          </a:prstGeom>
          <a:noFill/>
        </p:spPr>
        <p:txBody>
          <a:bodyPr wrap="square" lIns="0" tIns="0" rIns="0" bIns="0" rtlCol="0">
            <a:spAutoFit/>
          </a:bodyPr>
          <a:lstStyle/>
          <a:p>
            <a:pPr algn="l"/>
            <a:r>
              <a:rPr lang="en-US" sz="1400" dirty="0">
                <a:solidFill>
                  <a:srgbClr val="FF0000"/>
                </a:solidFill>
              </a:rPr>
              <a:t>Patient Only</a:t>
            </a:r>
          </a:p>
        </p:txBody>
      </p:sp>
      <p:cxnSp>
        <p:nvCxnSpPr>
          <p:cNvPr id="11" name="Connector: Curved 10">
            <a:extLst>
              <a:ext uri="{FF2B5EF4-FFF2-40B4-BE49-F238E27FC236}">
                <a16:creationId xmlns:a16="http://schemas.microsoft.com/office/drawing/2014/main" id="{0DADA86D-0C23-4D52-BC32-FFC687667CB7}"/>
              </a:ext>
            </a:extLst>
          </p:cNvPr>
          <p:cNvCxnSpPr>
            <a:cxnSpLocks/>
            <a:stCxn id="4" idx="0"/>
          </p:cNvCxnSpPr>
          <p:nvPr/>
        </p:nvCxnSpPr>
        <p:spPr>
          <a:xfrm rot="5400000" flipH="1" flipV="1">
            <a:off x="1905926" y="3836043"/>
            <a:ext cx="180696" cy="382726"/>
          </a:xfrm>
          <a:prstGeom prst="curvedConnector2">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256C3B6-30F7-4D84-AE3A-4B14F47E92EA}"/>
              </a:ext>
            </a:extLst>
          </p:cNvPr>
          <p:cNvSpPr txBox="1"/>
          <p:nvPr/>
        </p:nvSpPr>
        <p:spPr>
          <a:xfrm>
            <a:off x="10869931" y="6282061"/>
            <a:ext cx="1169584" cy="430887"/>
          </a:xfrm>
          <a:prstGeom prst="rect">
            <a:avLst/>
          </a:prstGeom>
          <a:noFill/>
        </p:spPr>
        <p:txBody>
          <a:bodyPr wrap="square" lIns="0" tIns="0" rIns="0" bIns="0" rtlCol="0">
            <a:spAutoFit/>
          </a:bodyPr>
          <a:lstStyle/>
          <a:p>
            <a:pPr algn="l"/>
            <a:r>
              <a:rPr lang="en-US" sz="1400" dirty="0">
                <a:solidFill>
                  <a:srgbClr val="FF0000"/>
                </a:solidFill>
              </a:rPr>
              <a:t>Patient &amp;</a:t>
            </a:r>
          </a:p>
          <a:p>
            <a:pPr algn="l"/>
            <a:r>
              <a:rPr lang="en-US" sz="1400" dirty="0">
                <a:solidFill>
                  <a:srgbClr val="FF0000"/>
                </a:solidFill>
              </a:rPr>
              <a:t>Appointments</a:t>
            </a:r>
          </a:p>
        </p:txBody>
      </p:sp>
      <p:cxnSp>
        <p:nvCxnSpPr>
          <p:cNvPr id="19" name="Connector: Curved 18">
            <a:extLst>
              <a:ext uri="{FF2B5EF4-FFF2-40B4-BE49-F238E27FC236}">
                <a16:creationId xmlns:a16="http://schemas.microsoft.com/office/drawing/2014/main" id="{8CF178E8-8DA3-46D0-9D5F-0C88A5582273}"/>
              </a:ext>
            </a:extLst>
          </p:cNvPr>
          <p:cNvCxnSpPr>
            <a:cxnSpLocks/>
            <a:stCxn id="2" idx="3"/>
          </p:cNvCxnSpPr>
          <p:nvPr/>
        </p:nvCxnSpPr>
        <p:spPr>
          <a:xfrm flipH="1" flipV="1">
            <a:off x="11898721" y="6032011"/>
            <a:ext cx="49830" cy="477332"/>
          </a:xfrm>
          <a:prstGeom prst="curvedConnector4">
            <a:avLst>
              <a:gd name="adj1" fmla="val -458760"/>
              <a:gd name="adj2" fmla="val 56196"/>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25E280-9411-48D5-8D03-EBE1FFCF1776}"/>
              </a:ext>
            </a:extLst>
          </p:cNvPr>
          <p:cNvSpPr txBox="1"/>
          <p:nvPr/>
        </p:nvSpPr>
        <p:spPr>
          <a:xfrm>
            <a:off x="641931" y="2788102"/>
            <a:ext cx="3733300" cy="507831"/>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 The use of the Microsoft Azure FHIR PQ Connector may or may not be the appropriate ingestion mechanism depending on data volume and complexity</a:t>
            </a:r>
          </a:p>
        </p:txBody>
      </p:sp>
      <p:sp>
        <p:nvSpPr>
          <p:cNvPr id="12" name="TextBox 11">
            <a:extLst>
              <a:ext uri="{FF2B5EF4-FFF2-40B4-BE49-F238E27FC236}">
                <a16:creationId xmlns:a16="http://schemas.microsoft.com/office/drawing/2014/main" id="{D280331D-CC1D-4D90-967F-9E340B731811}"/>
              </a:ext>
            </a:extLst>
          </p:cNvPr>
          <p:cNvSpPr txBox="1"/>
          <p:nvPr/>
        </p:nvSpPr>
        <p:spPr>
          <a:xfrm>
            <a:off x="11873253" y="5743084"/>
            <a:ext cx="8496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08092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B8E9CE-A719-4D4E-A02D-41DDB230AA95}"/>
              </a:ext>
            </a:extLst>
          </p:cNvPr>
          <p:cNvSpPr>
            <a:spLocks noGrp="1"/>
          </p:cNvSpPr>
          <p:nvPr>
            <p:ph type="ftr" sz="quarter" idx="3"/>
          </p:nvPr>
        </p:nvSpPr>
        <p:spPr/>
        <p:txBody>
          <a:bodyPr/>
          <a:lstStyle/>
          <a:p>
            <a:pPr defTabSz="914396"/>
            <a:r>
              <a:rPr lang="en-US">
                <a:solidFill>
                  <a:srgbClr val="FFFFFF">
                    <a:lumMod val="65000"/>
                  </a:srgbClr>
                </a:solidFill>
                <a:latin typeface="Segoe UI"/>
              </a:rPr>
              <a:t>© Microsoft Corporation                                                                                  								</a:t>
            </a:r>
          </a:p>
        </p:txBody>
      </p:sp>
      <p:sp>
        <p:nvSpPr>
          <p:cNvPr id="3" name="Title 4">
            <a:extLst>
              <a:ext uri="{FF2B5EF4-FFF2-40B4-BE49-F238E27FC236}">
                <a16:creationId xmlns:a16="http://schemas.microsoft.com/office/drawing/2014/main" id="{E89EA2DD-308D-4DAA-8FCC-577DBCDC365C}"/>
              </a:ext>
            </a:extLst>
          </p:cNvPr>
          <p:cNvSpPr txBox="1">
            <a:spLocks/>
          </p:cNvSpPr>
          <p:nvPr/>
        </p:nvSpPr>
        <p:spPr>
          <a:xfrm>
            <a:off x="612028" y="517991"/>
            <a:ext cx="6734279" cy="501197"/>
          </a:xfrm>
          <a:prstGeom prst="rect">
            <a:avLst/>
          </a:prstGeom>
        </p:spPr>
        <p:txBody>
          <a:bodyPr vert="horz" wrap="square" lIns="0" tIns="0" rIns="0" bIns="0" rtlCol="0" anchor="b" anchorCtr="0">
            <a:noAutofit/>
          </a:bodyPr>
          <a:lstStyle>
            <a:lvl1pPr algn="l" defTabSz="932742" rtl="0" eaLnBrk="1" latinLnBrk="0" hangingPunct="1">
              <a:lnSpc>
                <a:spcPts val="3136"/>
              </a:lnSpc>
              <a:spcBef>
                <a:spcPct val="0"/>
              </a:spcBef>
              <a:buNone/>
              <a:defRPr lang="en-US" sz="2745" b="0" kern="1200" cap="none" spc="-50" baseline="0">
                <a:ln w="3175">
                  <a:noFill/>
                </a:ln>
                <a:solidFill>
                  <a:schemeClr val="tx1"/>
                </a:solidFill>
                <a:effectLst/>
                <a:latin typeface="+mj-lt"/>
                <a:ea typeface="+mn-ea"/>
                <a:cs typeface="Segoe UI" pitchFamily="34" charset="0"/>
              </a:defRPr>
            </a:lvl1pPr>
          </a:lstStyle>
          <a:p>
            <a:pPr defTabSz="932739">
              <a:lnSpc>
                <a:spcPct val="100000"/>
              </a:lnSpc>
            </a:pPr>
            <a:r>
              <a:rPr lang="en-US" sz="2727" dirty="0">
                <a:solidFill>
                  <a:srgbClr val="243A5E"/>
                </a:solidFill>
                <a:effectLst>
                  <a:outerShdw blurRad="50800" dist="38100" dir="5400000" algn="t" rotWithShape="0">
                    <a:prstClr val="black">
                      <a:alpha val="10000"/>
                    </a:prstClr>
                  </a:outerShdw>
                </a:effectLst>
                <a:latin typeface="Segoe UI Semibold"/>
                <a:cs typeface="Segoe UI"/>
              </a:rPr>
              <a:t>Missed Appointment Patient Outreach</a:t>
            </a:r>
          </a:p>
          <a:p>
            <a:pPr defTabSz="932739">
              <a:lnSpc>
                <a:spcPct val="100000"/>
              </a:lnSpc>
            </a:pPr>
            <a:r>
              <a:rPr lang="en-US" sz="1636" dirty="0">
                <a:solidFill>
                  <a:srgbClr val="243A5E"/>
                </a:solidFill>
                <a:effectLst>
                  <a:outerShdw blurRad="50800" dist="38100" dir="5400000" algn="t" rotWithShape="0">
                    <a:prstClr val="black">
                      <a:alpha val="10000"/>
                    </a:prstClr>
                  </a:outerShdw>
                </a:effectLst>
                <a:latin typeface="Segoe UI Semibold"/>
                <a:cs typeface="Segoe UI"/>
              </a:rPr>
              <a:t>Data Flow</a:t>
            </a:r>
          </a:p>
        </p:txBody>
      </p:sp>
      <p:pic>
        <p:nvPicPr>
          <p:cNvPr id="8" name="Picture 7">
            <a:extLst>
              <a:ext uri="{FF2B5EF4-FFF2-40B4-BE49-F238E27FC236}">
                <a16:creationId xmlns:a16="http://schemas.microsoft.com/office/drawing/2014/main" id="{259D2754-6983-4031-938E-DEB1343BC08B}"/>
              </a:ext>
            </a:extLst>
          </p:cNvPr>
          <p:cNvPicPr>
            <a:picLocks noChangeAspect="1"/>
          </p:cNvPicPr>
          <p:nvPr/>
        </p:nvPicPr>
        <p:blipFill>
          <a:blip r:embed="rId3"/>
          <a:stretch>
            <a:fillRect/>
          </a:stretch>
        </p:blipFill>
        <p:spPr>
          <a:xfrm>
            <a:off x="494595" y="1174965"/>
            <a:ext cx="11153119" cy="5308690"/>
          </a:xfrm>
          <a:prstGeom prst="rect">
            <a:avLst/>
          </a:prstGeom>
        </p:spPr>
      </p:pic>
    </p:spTree>
    <p:extLst>
      <p:ext uri="{BB962C8B-B14F-4D97-AF65-F5344CB8AC3E}">
        <p14:creationId xmlns:p14="http://schemas.microsoft.com/office/powerpoint/2010/main" val="3719552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4CEB-71B7-40B2-B6C4-E541D0C39F1D}"/>
              </a:ext>
            </a:extLst>
          </p:cNvPr>
          <p:cNvSpPr>
            <a:spLocks noGrp="1"/>
          </p:cNvSpPr>
          <p:nvPr>
            <p:ph type="title"/>
          </p:nvPr>
        </p:nvSpPr>
        <p:spPr>
          <a:xfrm>
            <a:off x="588263" y="457200"/>
            <a:ext cx="11018520" cy="492443"/>
          </a:xfrm>
        </p:spPr>
        <p:txBody>
          <a:bodyPr/>
          <a:lstStyle/>
          <a:p>
            <a:r>
              <a:rPr lang="en-US" dirty="0"/>
              <a:t>Resources</a:t>
            </a:r>
          </a:p>
        </p:txBody>
      </p:sp>
      <p:sp>
        <p:nvSpPr>
          <p:cNvPr id="3" name="Slide Number Placeholder 2">
            <a:extLst>
              <a:ext uri="{FF2B5EF4-FFF2-40B4-BE49-F238E27FC236}">
                <a16:creationId xmlns:a16="http://schemas.microsoft.com/office/drawing/2014/main" id="{C33D8D1C-D9E0-45A3-8004-CB4590F6F74E}"/>
              </a:ext>
            </a:extLst>
          </p:cNvPr>
          <p:cNvSpPr>
            <a:spLocks noGrp="1"/>
          </p:cNvSpPr>
          <p:nvPr>
            <p:ph type="sldNum" sz="quarter" idx="11"/>
          </p:nvPr>
        </p:nvSpPr>
        <p:spPr/>
        <p:txBody>
          <a:bodyPr/>
          <a:lstStyle/>
          <a:p>
            <a:fld id="{EAA0DCFB-5E65-472C-A423-BA3AA87976EA}" type="slidenum">
              <a:rPr lang="en-IN" smtClean="0"/>
              <a:pPr/>
              <a:t>16</a:t>
            </a:fld>
            <a:endParaRPr lang="en-IN"/>
          </a:p>
        </p:txBody>
      </p:sp>
      <p:graphicFrame>
        <p:nvGraphicFramePr>
          <p:cNvPr id="4" name="Table 3">
            <a:extLst>
              <a:ext uri="{FF2B5EF4-FFF2-40B4-BE49-F238E27FC236}">
                <a16:creationId xmlns:a16="http://schemas.microsoft.com/office/drawing/2014/main" id="{27CE3F7E-56B8-4422-9315-66ABC2A879E6}"/>
              </a:ext>
            </a:extLst>
          </p:cNvPr>
          <p:cNvGraphicFramePr>
            <a:graphicFrameLocks noGrp="1"/>
          </p:cNvGraphicFramePr>
          <p:nvPr>
            <p:extLst>
              <p:ext uri="{D42A27DB-BD31-4B8C-83A1-F6EECF244321}">
                <p14:modId xmlns:p14="http://schemas.microsoft.com/office/powerpoint/2010/main" val="1533906985"/>
              </p:ext>
            </p:extLst>
          </p:nvPr>
        </p:nvGraphicFramePr>
        <p:xfrm>
          <a:off x="688227" y="1094951"/>
          <a:ext cx="11018521" cy="5373809"/>
        </p:xfrm>
        <a:graphic>
          <a:graphicData uri="http://schemas.openxmlformats.org/drawingml/2006/table">
            <a:tbl>
              <a:tblPr>
                <a:tableStyleId>{E8B1032C-EA38-4F05-BA0D-38AFFFC7BED3}</a:tableStyleId>
              </a:tblPr>
              <a:tblGrid>
                <a:gridCol w="2608272">
                  <a:extLst>
                    <a:ext uri="{9D8B030D-6E8A-4147-A177-3AD203B41FA5}">
                      <a16:colId xmlns:a16="http://schemas.microsoft.com/office/drawing/2014/main" val="1909427475"/>
                    </a:ext>
                  </a:extLst>
                </a:gridCol>
                <a:gridCol w="6523109">
                  <a:extLst>
                    <a:ext uri="{9D8B030D-6E8A-4147-A177-3AD203B41FA5}">
                      <a16:colId xmlns:a16="http://schemas.microsoft.com/office/drawing/2014/main" val="3639138430"/>
                    </a:ext>
                  </a:extLst>
                </a:gridCol>
                <a:gridCol w="1887140">
                  <a:extLst>
                    <a:ext uri="{9D8B030D-6E8A-4147-A177-3AD203B41FA5}">
                      <a16:colId xmlns:a16="http://schemas.microsoft.com/office/drawing/2014/main" val="2622432745"/>
                    </a:ext>
                  </a:extLst>
                </a:gridCol>
              </a:tblGrid>
              <a:tr h="285665">
                <a:tc>
                  <a:txBody>
                    <a:bodyPr/>
                    <a:lstStyle/>
                    <a:p>
                      <a:r>
                        <a:rPr lang="en-US" sz="1300" b="1" dirty="0">
                          <a:effectLst/>
                        </a:rPr>
                        <a:t>Resource</a:t>
                      </a:r>
                    </a:p>
                  </a:txBody>
                  <a:tcPr marL="45720" marR="45720" anchor="ctr"/>
                </a:tc>
                <a:tc>
                  <a:txBody>
                    <a:bodyPr/>
                    <a:lstStyle/>
                    <a:p>
                      <a:r>
                        <a:rPr lang="en-US" sz="1300" b="1">
                          <a:effectLst/>
                        </a:rPr>
                        <a:t>Description</a:t>
                      </a:r>
                    </a:p>
                  </a:txBody>
                  <a:tcPr marL="45720" marR="45720" anchor="ctr"/>
                </a:tc>
                <a:tc>
                  <a:txBody>
                    <a:bodyPr/>
                    <a:lstStyle/>
                    <a:p>
                      <a:r>
                        <a:rPr lang="en-US" sz="1300" b="1" dirty="0">
                          <a:effectLst/>
                        </a:rPr>
                        <a:t>Type</a:t>
                      </a:r>
                    </a:p>
                  </a:txBody>
                  <a:tcPr marL="45720" marR="45720" anchor="ctr"/>
                </a:tc>
                <a:extLst>
                  <a:ext uri="{0D108BD9-81ED-4DB2-BD59-A6C34878D82A}">
                    <a16:rowId xmlns:a16="http://schemas.microsoft.com/office/drawing/2014/main" val="1913732975"/>
                  </a:ext>
                </a:extLst>
              </a:tr>
              <a:tr h="780029">
                <a:tc>
                  <a:txBody>
                    <a:bodyPr/>
                    <a:lstStyle/>
                    <a:p>
                      <a:r>
                        <a:rPr lang="en-US" sz="1300" u="none" strike="noStrike" dirty="0">
                          <a:effectLst/>
                          <a:hlinkClick r:id="rId2"/>
                        </a:rPr>
                        <a:t>MC4H Learning Path</a:t>
                      </a:r>
                      <a:endParaRPr lang="en-US" sz="1300" dirty="0">
                        <a:effectLst/>
                      </a:endParaRPr>
                    </a:p>
                  </a:txBody>
                  <a:tcPr marL="45720" marR="45720" anchor="ctr"/>
                </a:tc>
                <a:tc>
                  <a:txBody>
                    <a:bodyPr/>
                    <a:lstStyle/>
                    <a:p>
                      <a:r>
                        <a:rPr lang="en-US" sz="1300" dirty="0">
                          <a:effectLst/>
                        </a:rPr>
                        <a:t>Gain a foundational understanding of Microsoft Cloud for Healthcare and its core components, including practical hands-on exercises in your own environment</a:t>
                      </a:r>
                    </a:p>
                  </a:txBody>
                  <a:tcPr marL="45720" marR="45720" anchor="ctr"/>
                </a:tc>
                <a:tc>
                  <a:txBody>
                    <a:bodyPr/>
                    <a:lstStyle/>
                    <a:p>
                      <a:r>
                        <a:rPr lang="en-US" sz="1300" dirty="0">
                          <a:effectLst/>
                        </a:rPr>
                        <a:t>Microsoft Learn</a:t>
                      </a:r>
                    </a:p>
                  </a:txBody>
                  <a:tcPr marL="45720" marR="45720" anchor="ctr"/>
                </a:tc>
                <a:extLst>
                  <a:ext uri="{0D108BD9-81ED-4DB2-BD59-A6C34878D82A}">
                    <a16:rowId xmlns:a16="http://schemas.microsoft.com/office/drawing/2014/main" val="1294128735"/>
                  </a:ext>
                </a:extLst>
              </a:tr>
              <a:tr h="630264">
                <a:tc>
                  <a:txBody>
                    <a:bodyPr/>
                    <a:lstStyle/>
                    <a:p>
                      <a:r>
                        <a:rPr lang="en-US" sz="1300" u="none" strike="noStrike" dirty="0">
                          <a:effectLst/>
                          <a:hlinkClick r:id="rId3"/>
                        </a:rPr>
                        <a:t>MC4H Documentation Landing Page</a:t>
                      </a:r>
                      <a:endParaRPr lang="en-US" sz="1300" dirty="0">
                        <a:effectLst/>
                      </a:endParaRPr>
                    </a:p>
                  </a:txBody>
                  <a:tcPr marL="45720" marR="45720" anchor="ctr"/>
                </a:tc>
                <a:tc>
                  <a:txBody>
                    <a:bodyPr/>
                    <a:lstStyle/>
                    <a:p>
                      <a:r>
                        <a:rPr lang="en-US" sz="1300" dirty="0">
                          <a:effectLst/>
                        </a:rPr>
                        <a:t>Homepage for documentation, including Overview, Licensing, Set Up Guides, User Guides, What's New, Security &amp; Compliance</a:t>
                      </a:r>
                    </a:p>
                  </a:txBody>
                  <a:tcPr marL="45720" marR="45720" anchor="ctr"/>
                </a:tc>
                <a:tc>
                  <a:txBody>
                    <a:bodyPr/>
                    <a:lstStyle/>
                    <a:p>
                      <a:r>
                        <a:rPr lang="en-US" sz="1300" dirty="0">
                          <a:effectLst/>
                        </a:rPr>
                        <a:t>Microsoft Docs</a:t>
                      </a:r>
                    </a:p>
                  </a:txBody>
                  <a:tcPr marL="45720" marR="45720" anchor="ctr"/>
                </a:tc>
                <a:extLst>
                  <a:ext uri="{0D108BD9-81ED-4DB2-BD59-A6C34878D82A}">
                    <a16:rowId xmlns:a16="http://schemas.microsoft.com/office/drawing/2014/main" val="1491399353"/>
                  </a:ext>
                </a:extLst>
              </a:tr>
              <a:tr h="630264">
                <a:tc>
                  <a:txBody>
                    <a:bodyPr/>
                    <a:lstStyle/>
                    <a:p>
                      <a:r>
                        <a:rPr lang="en-US" sz="1300" u="none" strike="noStrike" dirty="0">
                          <a:effectLst/>
                          <a:hlinkClick r:id="rId4"/>
                        </a:rPr>
                        <a:t>MC4H Set up Guide</a:t>
                      </a:r>
                      <a:endParaRPr lang="en-US" sz="1300" dirty="0">
                        <a:effectLst/>
                      </a:endParaRPr>
                    </a:p>
                  </a:txBody>
                  <a:tcPr marL="45720" marR="45720" anchor="ctr"/>
                </a:tc>
                <a:tc>
                  <a:txBody>
                    <a:bodyPr/>
                    <a:lstStyle/>
                    <a:p>
                      <a:r>
                        <a:rPr lang="en-US" sz="1300" dirty="0">
                          <a:effectLst/>
                        </a:rPr>
                        <a:t>Top-level set up instructions to deploy Microsoft Cloud for Healthcare components including basic required configurations</a:t>
                      </a:r>
                    </a:p>
                  </a:txBody>
                  <a:tcPr marL="45720" marR="45720" anchor="ctr"/>
                </a:tc>
                <a:tc>
                  <a:txBody>
                    <a:bodyPr/>
                    <a:lstStyle/>
                    <a:p>
                      <a:r>
                        <a:rPr lang="en-US" sz="1300" dirty="0">
                          <a:effectLst/>
                        </a:rPr>
                        <a:t>Microsoft Docs</a:t>
                      </a:r>
                    </a:p>
                  </a:txBody>
                  <a:tcPr marL="45720" marR="45720" anchor="ctr"/>
                </a:tc>
                <a:extLst>
                  <a:ext uri="{0D108BD9-81ED-4DB2-BD59-A6C34878D82A}">
                    <a16:rowId xmlns:a16="http://schemas.microsoft.com/office/drawing/2014/main" val="250858795"/>
                  </a:ext>
                </a:extLst>
              </a:tr>
              <a:tr h="630264">
                <a:tc>
                  <a:txBody>
                    <a:bodyPr/>
                    <a:lstStyle/>
                    <a:p>
                      <a:r>
                        <a:rPr lang="en-US" sz="1300" u="none" strike="noStrike">
                          <a:effectLst/>
                          <a:hlinkClick r:id="rId5"/>
                        </a:rPr>
                        <a:t>Azure API for FHIR Documentation</a:t>
                      </a:r>
                      <a:endParaRPr lang="en-US" sz="1300">
                        <a:effectLst/>
                      </a:endParaRPr>
                    </a:p>
                  </a:txBody>
                  <a:tcPr marL="45720" marR="45720" anchor="ctr"/>
                </a:tc>
                <a:tc>
                  <a:txBody>
                    <a:bodyPr/>
                    <a:lstStyle/>
                    <a:p>
                      <a:r>
                        <a:rPr lang="en-US" sz="1300" dirty="0">
                          <a:effectLst/>
                        </a:rPr>
                        <a:t>Official documentation including foundational concepts, </a:t>
                      </a:r>
                      <a:r>
                        <a:rPr lang="en-US" sz="1300" dirty="0" err="1">
                          <a:effectLst/>
                        </a:rPr>
                        <a:t>quickstarts</a:t>
                      </a:r>
                      <a:r>
                        <a:rPr lang="en-US" sz="1300" dirty="0">
                          <a:effectLst/>
                        </a:rPr>
                        <a:t>, tutorials, and how-to guides</a:t>
                      </a:r>
                    </a:p>
                  </a:txBody>
                  <a:tcPr marL="45720" marR="45720" anchor="ctr"/>
                </a:tc>
                <a:tc>
                  <a:txBody>
                    <a:bodyPr/>
                    <a:lstStyle/>
                    <a:p>
                      <a:r>
                        <a:rPr lang="en-US" sz="1300" dirty="0">
                          <a:effectLst/>
                        </a:rPr>
                        <a:t>Microsoft Docs</a:t>
                      </a:r>
                    </a:p>
                  </a:txBody>
                  <a:tcPr marL="45720" marR="45720" anchor="ctr"/>
                </a:tc>
                <a:extLst>
                  <a:ext uri="{0D108BD9-81ED-4DB2-BD59-A6C34878D82A}">
                    <a16:rowId xmlns:a16="http://schemas.microsoft.com/office/drawing/2014/main" val="382479361"/>
                  </a:ext>
                </a:extLst>
              </a:tr>
              <a:tr h="849320">
                <a:tc>
                  <a:txBody>
                    <a:bodyPr/>
                    <a:lstStyle/>
                    <a:p>
                      <a:r>
                        <a:rPr lang="en-US" sz="1300" dirty="0">
                          <a:hlinkClick r:id="rId6"/>
                        </a:rPr>
                        <a:t>About - Microsoft Health Architectures</a:t>
                      </a:r>
                      <a:endParaRPr lang="en-US" sz="1300" dirty="0">
                        <a:effectLst/>
                      </a:endParaRPr>
                    </a:p>
                  </a:txBody>
                  <a:tcPr marL="45720" marR="45720" anchor="ctr"/>
                </a:tc>
                <a:tc>
                  <a:txBody>
                    <a:bodyPr/>
                    <a:lstStyle/>
                    <a:p>
                      <a:r>
                        <a:rPr lang="en-US" sz="1300" dirty="0">
                          <a:effectLst/>
                        </a:rPr>
                        <a:t>Microsoft Health Architectures is a collection of reference architectures and, where appropriate, implementations. They illustrate end-to-end best practices for using the Azure API for FHIR and related technologies. </a:t>
                      </a:r>
                    </a:p>
                  </a:txBody>
                  <a:tcPr marL="45720" marR="45720" anchor="ctr"/>
                </a:tc>
                <a:tc>
                  <a:txBody>
                    <a:bodyPr/>
                    <a:lstStyle/>
                    <a:p>
                      <a:r>
                        <a:rPr lang="en-US" sz="1300">
                          <a:effectLst/>
                        </a:rPr>
                        <a:t>Microsoft Github</a:t>
                      </a:r>
                      <a:r>
                        <a:rPr lang="en-US" sz="1300" dirty="0">
                          <a:effectLst/>
                        </a:rPr>
                        <a:t> Repo</a:t>
                      </a:r>
                    </a:p>
                  </a:txBody>
                  <a:tcPr marL="45720" marR="45720" anchor="ctr"/>
                </a:tc>
                <a:extLst>
                  <a:ext uri="{0D108BD9-81ED-4DB2-BD59-A6C34878D82A}">
                    <a16:rowId xmlns:a16="http://schemas.microsoft.com/office/drawing/2014/main" val="3903028666"/>
                  </a:ext>
                </a:extLst>
              </a:tr>
              <a:tr h="63026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300" dirty="0" err="1">
                          <a:hlinkClick r:id="rId7"/>
                        </a:rPr>
                        <a:t>Resourcelist</a:t>
                      </a:r>
                      <a:r>
                        <a:rPr lang="en-US" sz="1300" dirty="0">
                          <a:hlinkClick r:id="rId7"/>
                        </a:rPr>
                        <a:t> - FHIR v4.0.1 (hl7.org)</a:t>
                      </a:r>
                      <a:endParaRPr lang="en-US" sz="1300" dirty="0"/>
                    </a:p>
                  </a:txBody>
                  <a:tcPr marL="45720" marR="45720" anchor="ctr"/>
                </a:tc>
                <a:tc>
                  <a:txBody>
                    <a:bodyPr/>
                    <a:lstStyle/>
                    <a:p>
                      <a:r>
                        <a:rPr lang="en-US" sz="1300" dirty="0">
                          <a:effectLst/>
                        </a:rPr>
                        <a:t>FHIR Standard resource </a:t>
                      </a:r>
                      <a:r>
                        <a:rPr lang="en-US" sz="1300" dirty="0" err="1">
                          <a:effectLst/>
                        </a:rPr>
                        <a:t>defenitions</a:t>
                      </a:r>
                      <a:endParaRPr lang="en-US" sz="1300" dirty="0">
                        <a:effectLst/>
                      </a:endParaRPr>
                    </a:p>
                  </a:txBody>
                  <a:tcPr marL="45720" marR="45720" anchor="ctr"/>
                </a:tc>
                <a:tc>
                  <a:txBody>
                    <a:bodyPr/>
                    <a:lstStyle/>
                    <a:p>
                      <a:r>
                        <a:rPr lang="en-US" sz="1300" dirty="0">
                          <a:effectLst/>
                        </a:rPr>
                        <a:t>HL7.org Reference Site</a:t>
                      </a:r>
                    </a:p>
                  </a:txBody>
                  <a:tcPr marL="45720" marR="45720" anchor="ctr"/>
                </a:tc>
                <a:extLst>
                  <a:ext uri="{0D108BD9-81ED-4DB2-BD59-A6C34878D82A}">
                    <a16:rowId xmlns:a16="http://schemas.microsoft.com/office/drawing/2014/main" val="3105203479"/>
                  </a:ext>
                </a:extLst>
              </a:tr>
              <a:tr h="933844">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300" dirty="0">
                          <a:hlinkClick r:id="rId8"/>
                        </a:rPr>
                        <a:t>Microsoft Cloud for Healthcare entities - Common Data Model</a:t>
                      </a:r>
                      <a:endParaRPr lang="en-US" sz="1300" dirty="0"/>
                    </a:p>
                  </a:txBody>
                  <a:tcPr marL="45720" marR="45720" anchor="ctr"/>
                </a:tc>
                <a:tc>
                  <a:txBody>
                    <a:bodyPr/>
                    <a:lstStyle/>
                    <a:p>
                      <a:r>
                        <a:rPr lang="en-US" sz="1300" dirty="0">
                          <a:effectLst/>
                        </a:rPr>
                        <a:t>This section provides the information for Microsoft Cloud for Healthcare entities. The modules and associated descriptions are aligned with the HL7 FHIR (Release 4) standards.</a:t>
                      </a:r>
                    </a:p>
                  </a:txBody>
                  <a:tcPr marL="45720" marR="45720" anchor="ctr"/>
                </a:tc>
                <a:tc>
                  <a:txBody>
                    <a:bodyPr/>
                    <a:lstStyle/>
                    <a:p>
                      <a:r>
                        <a:rPr lang="en-US" sz="1300" dirty="0">
                          <a:effectLst/>
                        </a:rPr>
                        <a:t>Microsoft Docs</a:t>
                      </a:r>
                    </a:p>
                  </a:txBody>
                  <a:tcPr marL="45720" marR="45720" anchor="ctr"/>
                </a:tc>
                <a:extLst>
                  <a:ext uri="{0D108BD9-81ED-4DB2-BD59-A6C34878D82A}">
                    <a16:rowId xmlns:a16="http://schemas.microsoft.com/office/drawing/2014/main" val="3673146597"/>
                  </a:ext>
                </a:extLst>
              </a:tr>
            </a:tbl>
          </a:graphicData>
        </a:graphic>
      </p:graphicFrame>
    </p:spTree>
    <p:extLst>
      <p:ext uri="{BB962C8B-B14F-4D97-AF65-F5344CB8AC3E}">
        <p14:creationId xmlns:p14="http://schemas.microsoft.com/office/powerpoint/2010/main" val="37875025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40866-0A90-4538-AEB4-745BA2B9A9FF}"/>
              </a:ext>
            </a:extLst>
          </p:cNvPr>
          <p:cNvSpPr>
            <a:spLocks noGrp="1"/>
          </p:cNvSpPr>
          <p:nvPr>
            <p:ph type="title"/>
          </p:nvPr>
        </p:nvSpPr>
        <p:spPr>
          <a:xfrm>
            <a:off x="584200" y="2025650"/>
            <a:ext cx="4161981" cy="1107996"/>
          </a:xfrm>
        </p:spPr>
        <p:txBody>
          <a:bodyPr/>
          <a:lstStyle/>
          <a:p>
            <a:r>
              <a:rPr lang="en-US" dirty="0"/>
              <a:t>Microsoft Cloud for Healthcare</a:t>
            </a:r>
          </a:p>
        </p:txBody>
      </p:sp>
      <p:sp>
        <p:nvSpPr>
          <p:cNvPr id="3" name="Text Placeholder 2">
            <a:extLst>
              <a:ext uri="{FF2B5EF4-FFF2-40B4-BE49-F238E27FC236}">
                <a16:creationId xmlns:a16="http://schemas.microsoft.com/office/drawing/2014/main" id="{80B20705-077C-442D-8D2E-CA8C2484C69A}"/>
              </a:ext>
            </a:extLst>
          </p:cNvPr>
          <p:cNvSpPr>
            <a:spLocks noGrp="1"/>
          </p:cNvSpPr>
          <p:nvPr>
            <p:ph type="body" sz="quarter" idx="10"/>
          </p:nvPr>
        </p:nvSpPr>
        <p:spPr>
          <a:xfrm>
            <a:off x="584200" y="3535541"/>
            <a:ext cx="4162425" cy="338554"/>
          </a:xfrm>
        </p:spPr>
        <p:txBody>
          <a:bodyPr/>
          <a:lstStyle/>
          <a:p>
            <a:r>
              <a:rPr lang="en-US" dirty="0"/>
              <a:t>Capability Landscape</a:t>
            </a:r>
          </a:p>
        </p:txBody>
      </p:sp>
    </p:spTree>
    <p:extLst>
      <p:ext uri="{BB962C8B-B14F-4D97-AF65-F5344CB8AC3E}">
        <p14:creationId xmlns:p14="http://schemas.microsoft.com/office/powerpoint/2010/main" val="25861589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9">
            <a:extLst>
              <a:ext uri="{FF2B5EF4-FFF2-40B4-BE49-F238E27FC236}">
                <a16:creationId xmlns:a16="http://schemas.microsoft.com/office/drawing/2014/main" id="{373A619D-3B99-4128-A525-6944A2AEEC4F}"/>
              </a:ext>
            </a:extLst>
          </p:cNvPr>
          <p:cNvSpPr>
            <a:spLocks noGrp="1"/>
          </p:cNvSpPr>
          <p:nvPr>
            <p:ph type="title"/>
          </p:nvPr>
        </p:nvSpPr>
        <p:spPr>
          <a:xfrm>
            <a:off x="1419578" y="366551"/>
            <a:ext cx="9352845" cy="430887"/>
          </a:xfrm>
          <a:noFill/>
        </p:spPr>
        <p:txBody>
          <a:bodyPr/>
          <a:lstStyle/>
          <a:p>
            <a:pPr algn="ctr"/>
            <a:r>
              <a:rPr lang="en-IN" sz="2800"/>
              <a:t>Microsoft Cloud for Healthcare - Conceptual Architecture </a:t>
            </a:r>
          </a:p>
        </p:txBody>
      </p:sp>
      <p:grpSp>
        <p:nvGrpSpPr>
          <p:cNvPr id="36" name="Group 35">
            <a:extLst>
              <a:ext uri="{FF2B5EF4-FFF2-40B4-BE49-F238E27FC236}">
                <a16:creationId xmlns:a16="http://schemas.microsoft.com/office/drawing/2014/main" id="{28F338E8-FB85-4E0B-83FE-75D935A05508}"/>
              </a:ext>
            </a:extLst>
          </p:cNvPr>
          <p:cNvGrpSpPr/>
          <p:nvPr/>
        </p:nvGrpSpPr>
        <p:grpSpPr>
          <a:xfrm>
            <a:off x="194296" y="1719053"/>
            <a:ext cx="11803407" cy="1606934"/>
            <a:chOff x="194296" y="1645683"/>
            <a:chExt cx="11803407" cy="1606934"/>
          </a:xfrm>
        </p:grpSpPr>
        <p:sp>
          <p:nvSpPr>
            <p:cNvPr id="7" name="Rectangle 6">
              <a:extLst>
                <a:ext uri="{FF2B5EF4-FFF2-40B4-BE49-F238E27FC236}">
                  <a16:creationId xmlns:a16="http://schemas.microsoft.com/office/drawing/2014/main" id="{9C27825D-D99A-4C5B-9A80-EFAEA705F3F9}"/>
                </a:ext>
              </a:extLst>
            </p:cNvPr>
            <p:cNvSpPr/>
            <p:nvPr/>
          </p:nvSpPr>
          <p:spPr>
            <a:xfrm>
              <a:off x="194296" y="1645683"/>
              <a:ext cx="11803407" cy="1606934"/>
            </a:xfrm>
            <a:prstGeom prst="rect">
              <a:avLst/>
            </a:prstGeom>
            <a:solidFill>
              <a:schemeClr val="bg1">
                <a:alpha val="86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43A5E"/>
                  </a:solidFill>
                  <a:effectLst/>
                  <a:uLnTx/>
                  <a:uFillTx/>
                  <a:latin typeface="Segoe UI Semibold"/>
                  <a:ea typeface="+mn-ea"/>
                  <a:cs typeface="+mn-cs"/>
                </a:rPr>
                <a:t>Partner ecosystem</a:t>
              </a:r>
            </a:p>
          </p:txBody>
        </p:sp>
        <p:sp>
          <p:nvSpPr>
            <p:cNvPr id="8" name="!!Improved health outcomes1">
              <a:extLst>
                <a:ext uri="{FF2B5EF4-FFF2-40B4-BE49-F238E27FC236}">
                  <a16:creationId xmlns:a16="http://schemas.microsoft.com/office/drawing/2014/main" id="{53591641-4023-410D-9345-99878FEAA213}"/>
                </a:ext>
              </a:extLst>
            </p:cNvPr>
            <p:cNvSpPr/>
            <p:nvPr/>
          </p:nvSpPr>
          <p:spPr>
            <a:xfrm>
              <a:off x="279398" y="2077162"/>
              <a:ext cx="3825572" cy="109661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Segoe UI Semibold"/>
                  <a:ea typeface="+mn-ea"/>
                  <a:cs typeface="+mn-cs"/>
                </a:rPr>
                <a:t>Enhance patient engagement</a:t>
              </a:r>
            </a:p>
          </p:txBody>
        </p:sp>
        <p:sp>
          <p:nvSpPr>
            <p:cNvPr id="9" name="!!Improved health outcomes">
              <a:extLst>
                <a:ext uri="{FF2B5EF4-FFF2-40B4-BE49-F238E27FC236}">
                  <a16:creationId xmlns:a16="http://schemas.microsoft.com/office/drawing/2014/main" id="{5AB8E26C-37AE-40F0-8A0D-02F666F92D21}"/>
                </a:ext>
              </a:extLst>
            </p:cNvPr>
            <p:cNvSpPr/>
            <p:nvPr/>
          </p:nvSpPr>
          <p:spPr>
            <a:xfrm>
              <a:off x="4183214" y="2077162"/>
              <a:ext cx="3825572" cy="109660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Empower health team collaboration</a:t>
              </a:r>
            </a:p>
          </p:txBody>
        </p:sp>
        <p:sp>
          <p:nvSpPr>
            <p:cNvPr id="10" name="!!Improved health outcomes">
              <a:extLst>
                <a:ext uri="{FF2B5EF4-FFF2-40B4-BE49-F238E27FC236}">
                  <a16:creationId xmlns:a16="http://schemas.microsoft.com/office/drawing/2014/main" id="{C9F0DF5A-7DAF-4C4B-84AF-E8D79A18C310}"/>
                </a:ext>
              </a:extLst>
            </p:cNvPr>
            <p:cNvSpPr/>
            <p:nvPr/>
          </p:nvSpPr>
          <p:spPr>
            <a:xfrm>
              <a:off x="8080652" y="2077162"/>
              <a:ext cx="3825572" cy="109660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Improve clinical and operational insights</a:t>
              </a:r>
            </a:p>
          </p:txBody>
        </p:sp>
        <p:grpSp>
          <p:nvGrpSpPr>
            <p:cNvPr id="11" name="Group 10">
              <a:extLst>
                <a:ext uri="{FF2B5EF4-FFF2-40B4-BE49-F238E27FC236}">
                  <a16:creationId xmlns:a16="http://schemas.microsoft.com/office/drawing/2014/main" id="{2B99C049-5F0A-452D-88ED-039AAA4AC444}"/>
                </a:ext>
              </a:extLst>
            </p:cNvPr>
            <p:cNvGrpSpPr/>
            <p:nvPr/>
          </p:nvGrpSpPr>
          <p:grpSpPr>
            <a:xfrm>
              <a:off x="342269" y="2453692"/>
              <a:ext cx="3699830" cy="628076"/>
              <a:chOff x="353959" y="2109338"/>
              <a:chExt cx="3699830" cy="628076"/>
            </a:xfrm>
          </p:grpSpPr>
          <p:sp>
            <p:nvSpPr>
              <p:cNvPr id="12" name="!!PATIENT ENGAGEMENT">
                <a:extLst>
                  <a:ext uri="{FF2B5EF4-FFF2-40B4-BE49-F238E27FC236}">
                    <a16:creationId xmlns:a16="http://schemas.microsoft.com/office/drawing/2014/main" id="{152A1849-F45E-4B5F-A9D7-1620D81B71D0}"/>
                  </a:ext>
                </a:extLst>
              </p:cNvPr>
              <p:cNvSpPr>
                <a:spLocks/>
              </p:cNvSpPr>
              <p:nvPr/>
            </p:nvSpPr>
            <p:spPr>
              <a:xfrm>
                <a:off x="2853656"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Virtual </a:t>
                </a:r>
              </a:p>
              <a:p>
                <a:pPr marL="0" marR="0" lvl="0" indent="0" algn="ctr" defTabSz="896215" rtl="0" eaLnBrk="1" fontAlgn="auto" latinLnBrk="0" hangingPunct="1">
                  <a:lnSpc>
                    <a:spcPct val="100000"/>
                  </a:lnSpc>
                  <a:spcBef>
                    <a:spcPts val="0"/>
                  </a:spcBef>
                  <a:spcAft>
                    <a:spcPts val="0"/>
                  </a:spcAft>
                  <a:buClrTx/>
                  <a:buSzTx/>
                  <a:buFontTx/>
                  <a:buNone/>
                  <a:tabLst/>
                  <a:defRPr/>
                </a:pPr>
                <a:r>
                  <a:rPr lang="en-US" sz="1200">
                    <a:solidFill>
                      <a:srgbClr val="0078D4"/>
                    </a:solidFill>
                    <a:latin typeface="Segoe UI" panose="020B0502040204020203" pitchFamily="34" charset="0"/>
                    <a:cs typeface="Segoe UI" panose="020B0502040204020203" pitchFamily="34" charset="0"/>
                  </a:rPr>
                  <a:t>h</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ealth</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13" name="!!CARE MANAGEMENT">
                <a:extLst>
                  <a:ext uri="{FF2B5EF4-FFF2-40B4-BE49-F238E27FC236}">
                    <a16:creationId xmlns:a16="http://schemas.microsoft.com/office/drawing/2014/main" id="{0E136FB2-3A05-451E-947F-43598A3664FF}"/>
                  </a:ext>
                </a:extLst>
              </p:cNvPr>
              <p:cNvSpPr>
                <a:spLocks/>
              </p:cNvSpPr>
              <p:nvPr/>
            </p:nvSpPr>
            <p:spPr>
              <a:xfrm>
                <a:off x="353959" y="2109338"/>
                <a:ext cx="1200133" cy="628076"/>
              </a:xfrm>
              <a:prstGeom prst="rect">
                <a:avLst/>
              </a:prstGeom>
              <a:solidFill>
                <a:srgbClr val="FFE78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Personalized </a:t>
                </a:r>
              </a:p>
              <a:p>
                <a:pPr marL="0" marR="0" lvl="0" indent="0" algn="ctr" defTabSz="896215"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panose="020B0502040204020203" pitchFamily="34" charset="0"/>
                    <a:cs typeface="Segoe UI" panose="020B0502040204020203" pitchFamily="34" charset="0"/>
                  </a:rPr>
                  <a:t>c</a:t>
                </a:r>
                <a:r>
                  <a:rPr kumimoji="0" lang="en-US" sz="120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are</a:t>
                </a:r>
              </a:p>
            </p:txBody>
          </p:sp>
          <p:sp>
            <p:nvSpPr>
              <p:cNvPr id="14" name="!!PATIENT ACCESS">
                <a:extLst>
                  <a:ext uri="{FF2B5EF4-FFF2-40B4-BE49-F238E27FC236}">
                    <a16:creationId xmlns:a16="http://schemas.microsoft.com/office/drawing/2014/main" id="{23295C41-B2FF-497E-B322-725428C469DB}"/>
                  </a:ext>
                </a:extLst>
              </p:cNvPr>
              <p:cNvSpPr>
                <a:spLocks/>
              </p:cNvSpPr>
              <p:nvPr/>
            </p:nvSpPr>
            <p:spPr>
              <a:xfrm>
                <a:off x="1603808"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18288" rIns="91440"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Patient </a:t>
                </a:r>
              </a:p>
              <a:p>
                <a:pPr marL="0" marR="0" lvl="0" indent="0" algn="ctr" defTabSz="896215" rtl="0" eaLnBrk="1" fontAlgn="auto" latinLnBrk="0" hangingPunct="1">
                  <a:lnSpc>
                    <a:spcPct val="100000"/>
                  </a:lnSpc>
                  <a:spcBef>
                    <a:spcPts val="0"/>
                  </a:spcBef>
                  <a:spcAft>
                    <a:spcPts val="0"/>
                  </a:spcAft>
                  <a:buClrTx/>
                  <a:buSzTx/>
                  <a:buFontTx/>
                  <a:buNone/>
                  <a:tabLst/>
                  <a:defRPr/>
                </a:pPr>
                <a:r>
                  <a:rPr lang="en-US" sz="1200" err="1">
                    <a:solidFill>
                      <a:srgbClr val="0078D4"/>
                    </a:solidFill>
                    <a:latin typeface="Segoe UI" panose="020B0502040204020203" pitchFamily="34" charset="0"/>
                    <a:cs typeface="Segoe UI" panose="020B0502040204020203" pitchFamily="34" charset="0"/>
                  </a:rPr>
                  <a:t>i</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nsights</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grpSp>
        <p:grpSp>
          <p:nvGrpSpPr>
            <p:cNvPr id="15" name="Group 14">
              <a:extLst>
                <a:ext uri="{FF2B5EF4-FFF2-40B4-BE49-F238E27FC236}">
                  <a16:creationId xmlns:a16="http://schemas.microsoft.com/office/drawing/2014/main" id="{B1AB69E9-5F11-42FE-A2F6-006158139C39}"/>
                </a:ext>
              </a:extLst>
            </p:cNvPr>
            <p:cNvGrpSpPr/>
            <p:nvPr/>
          </p:nvGrpSpPr>
          <p:grpSpPr>
            <a:xfrm>
              <a:off x="4246085" y="2453692"/>
              <a:ext cx="3699830" cy="628076"/>
              <a:chOff x="353959" y="2109338"/>
              <a:chExt cx="3699830" cy="628076"/>
            </a:xfrm>
          </p:grpSpPr>
          <p:sp>
            <p:nvSpPr>
              <p:cNvPr id="16" name="!!PATIENT ENGAGEMENT">
                <a:extLst>
                  <a:ext uri="{FF2B5EF4-FFF2-40B4-BE49-F238E27FC236}">
                    <a16:creationId xmlns:a16="http://schemas.microsoft.com/office/drawing/2014/main" id="{43C9EDAA-E76B-4E11-82D4-5D5076210384}"/>
                  </a:ext>
                </a:extLst>
              </p:cNvPr>
              <p:cNvSpPr>
                <a:spLocks/>
              </p:cNvSpPr>
              <p:nvPr/>
            </p:nvSpPr>
            <p:spPr>
              <a:xfrm>
                <a:off x="2853656"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Continuous patient </a:t>
                </a:r>
                <a:r>
                  <a:rPr lang="en-US" sz="1200">
                    <a:solidFill>
                      <a:srgbClr val="0078D4"/>
                    </a:solidFill>
                    <a:latin typeface="Segoe UI" panose="020B0502040204020203" pitchFamily="34" charset="0"/>
                    <a:cs typeface="Segoe UI" panose="020B0502040204020203" pitchFamily="34" charset="0"/>
                  </a:rPr>
                  <a:t>m</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onitoring</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17" name="!!CARE MANAGEMENT">
                <a:extLst>
                  <a:ext uri="{FF2B5EF4-FFF2-40B4-BE49-F238E27FC236}">
                    <a16:creationId xmlns:a16="http://schemas.microsoft.com/office/drawing/2014/main" id="{09B66FE4-5C23-47E9-AEA2-DAA3CC35B2D1}"/>
                  </a:ext>
                </a:extLst>
              </p:cNvPr>
              <p:cNvSpPr>
                <a:spLocks/>
              </p:cNvSpPr>
              <p:nvPr/>
            </p:nvSpPr>
            <p:spPr>
              <a:xfrm>
                <a:off x="353959"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Care team </a:t>
                </a:r>
                <a:r>
                  <a:rPr lang="en-US" sz="1200">
                    <a:solidFill>
                      <a:srgbClr val="0078D4"/>
                    </a:solidFill>
                    <a:latin typeface="Segoe UI" panose="020B0502040204020203" pitchFamily="34" charset="0"/>
                    <a:cs typeface="Segoe UI" panose="020B0502040204020203" pitchFamily="34" charset="0"/>
                  </a:rPr>
                  <a:t>c</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ollaboration</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18" name="!!PATIENT ACCESS">
                <a:extLst>
                  <a:ext uri="{FF2B5EF4-FFF2-40B4-BE49-F238E27FC236}">
                    <a16:creationId xmlns:a16="http://schemas.microsoft.com/office/drawing/2014/main" id="{85AE636C-2DCA-4089-B84C-14F7735EB3F4}"/>
                  </a:ext>
                </a:extLst>
              </p:cNvPr>
              <p:cNvSpPr>
                <a:spLocks/>
              </p:cNvSpPr>
              <p:nvPr/>
            </p:nvSpPr>
            <p:spPr>
              <a:xfrm>
                <a:off x="1603808"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18288" rIns="91440"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Care </a:t>
                </a:r>
              </a:p>
              <a:p>
                <a:pPr marL="0" marR="0" lvl="0" indent="0" algn="ctr" defTabSz="896215" rtl="0" eaLnBrk="1" fontAlgn="auto" latinLnBrk="0" hangingPunct="1">
                  <a:lnSpc>
                    <a:spcPct val="100000"/>
                  </a:lnSpc>
                  <a:spcBef>
                    <a:spcPts val="0"/>
                  </a:spcBef>
                  <a:spcAft>
                    <a:spcPts val="0"/>
                  </a:spcAft>
                  <a:buClrTx/>
                  <a:buSzTx/>
                  <a:buFontTx/>
                  <a:buNone/>
                  <a:tabLst/>
                  <a:defRPr/>
                </a:pPr>
                <a:r>
                  <a:rPr lang="en-US" sz="1200">
                    <a:solidFill>
                      <a:srgbClr val="0078D4"/>
                    </a:solidFill>
                    <a:latin typeface="Segoe UI" panose="020B0502040204020203" pitchFamily="34" charset="0"/>
                    <a:cs typeface="Segoe UI" panose="020B0502040204020203" pitchFamily="34" charset="0"/>
                  </a:rPr>
                  <a:t>c</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oordination</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grpSp>
        <p:grpSp>
          <p:nvGrpSpPr>
            <p:cNvPr id="19" name="Group 18">
              <a:extLst>
                <a:ext uri="{FF2B5EF4-FFF2-40B4-BE49-F238E27FC236}">
                  <a16:creationId xmlns:a16="http://schemas.microsoft.com/office/drawing/2014/main" id="{6FA0300E-70AA-4153-AB8D-E30B5655DED2}"/>
                </a:ext>
              </a:extLst>
            </p:cNvPr>
            <p:cNvGrpSpPr/>
            <p:nvPr/>
          </p:nvGrpSpPr>
          <p:grpSpPr>
            <a:xfrm>
              <a:off x="8143523" y="2453692"/>
              <a:ext cx="3699830" cy="628076"/>
              <a:chOff x="353959" y="2109338"/>
              <a:chExt cx="3699830" cy="628076"/>
            </a:xfrm>
          </p:grpSpPr>
          <p:sp>
            <p:nvSpPr>
              <p:cNvPr id="20" name="!!PATIENT ENGAGEMENT">
                <a:extLst>
                  <a:ext uri="{FF2B5EF4-FFF2-40B4-BE49-F238E27FC236}">
                    <a16:creationId xmlns:a16="http://schemas.microsoft.com/office/drawing/2014/main" id="{B31A3430-412A-4970-BC8A-9D137DD30AE8}"/>
                  </a:ext>
                </a:extLst>
              </p:cNvPr>
              <p:cNvSpPr>
                <a:spLocks/>
              </p:cNvSpPr>
              <p:nvPr/>
            </p:nvSpPr>
            <p:spPr>
              <a:xfrm>
                <a:off x="2853656"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Operational analytics</a:t>
                </a:r>
              </a:p>
            </p:txBody>
          </p:sp>
          <p:sp>
            <p:nvSpPr>
              <p:cNvPr id="21" name="!!CARE MANAGEMENT">
                <a:extLst>
                  <a:ext uri="{FF2B5EF4-FFF2-40B4-BE49-F238E27FC236}">
                    <a16:creationId xmlns:a16="http://schemas.microsoft.com/office/drawing/2014/main" id="{2D529F18-7EE9-4885-A7D3-B3240C9907CB}"/>
                  </a:ext>
                </a:extLst>
              </p:cNvPr>
              <p:cNvSpPr>
                <a:spLocks/>
              </p:cNvSpPr>
              <p:nvPr/>
            </p:nvSpPr>
            <p:spPr>
              <a:xfrm>
                <a:off x="353959"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Data interoperability</a:t>
                </a:r>
                <a:endParaRPr kumimoji="0" lang="en-IN"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22" name="!!PATIENT ACCESS">
                <a:extLst>
                  <a:ext uri="{FF2B5EF4-FFF2-40B4-BE49-F238E27FC236}">
                    <a16:creationId xmlns:a16="http://schemas.microsoft.com/office/drawing/2014/main" id="{41A24481-FAEC-44CC-B66D-322D15792775}"/>
                  </a:ext>
                </a:extLst>
              </p:cNvPr>
              <p:cNvSpPr>
                <a:spLocks/>
              </p:cNvSpPr>
              <p:nvPr/>
            </p:nvSpPr>
            <p:spPr>
              <a:xfrm>
                <a:off x="1603808"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18288" rIns="91440"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Clinical </a:t>
                </a:r>
              </a:p>
              <a:p>
                <a:pPr marL="0" marR="0" lvl="0" indent="0" algn="ctr" defTabSz="896215" rtl="0" eaLnBrk="1" fontAlgn="auto" latinLnBrk="0" hangingPunct="1">
                  <a:lnSpc>
                    <a:spcPct val="100000"/>
                  </a:lnSpc>
                  <a:spcBef>
                    <a:spcPts val="0"/>
                  </a:spcBef>
                  <a:spcAft>
                    <a:spcPts val="0"/>
                  </a:spcAft>
                  <a:buClrTx/>
                  <a:buSzTx/>
                  <a:buFontTx/>
                  <a:buNone/>
                  <a:tabLst/>
                  <a:defRPr/>
                </a:pPr>
                <a:r>
                  <a:rPr lang="en-US" sz="1200">
                    <a:solidFill>
                      <a:srgbClr val="0078D4"/>
                    </a:solidFill>
                    <a:latin typeface="Segoe UI" panose="020B0502040204020203" pitchFamily="34" charset="0"/>
                    <a:cs typeface="Segoe UI" panose="020B0502040204020203" pitchFamily="34" charset="0"/>
                  </a:rPr>
                  <a:t>a</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nalytics</a:t>
                </a:r>
                <a:endParaRPr kumimoji="0" lang="en-IN"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grpSp>
      </p:grpSp>
      <p:sp>
        <p:nvSpPr>
          <p:cNvPr id="24" name="!!Health configurations">
            <a:extLst>
              <a:ext uri="{FF2B5EF4-FFF2-40B4-BE49-F238E27FC236}">
                <a16:creationId xmlns:a16="http://schemas.microsoft.com/office/drawing/2014/main" id="{F768AD23-2FB9-44F0-909E-AAAD59C84A44}"/>
              </a:ext>
            </a:extLst>
          </p:cNvPr>
          <p:cNvSpPr/>
          <p:nvPr/>
        </p:nvSpPr>
        <p:spPr>
          <a:xfrm>
            <a:off x="1083733" y="3423353"/>
            <a:ext cx="10035427"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Microsoft Cloud for Healthcare Add-On components</a:t>
            </a: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t>
            </a:r>
            <a:r>
              <a:rPr kumimoji="0" lang="en-US" sz="1200" b="0" i="0" u="none" strike="noStrike" kern="1200" cap="none" spc="0" normalizeH="0" baseline="0" noProof="0">
                <a:ln>
                  <a:noFill/>
                </a:ln>
                <a:solidFill>
                  <a:srgbClr val="FFFFFF"/>
                </a:solidFill>
                <a:effectLst/>
                <a:uLnTx/>
                <a:uFillTx/>
                <a:latin typeface="Segoe UI"/>
                <a:ea typeface="+mn-ea"/>
                <a:cs typeface="+mn-cs"/>
              </a:rPr>
              <a:t>e.g. Templates and workflows, configurations, apps, connectors, and services)</a:t>
            </a:r>
          </a:p>
        </p:txBody>
      </p:sp>
      <p:sp>
        <p:nvSpPr>
          <p:cNvPr id="25" name="!!Health configurations">
            <a:extLst>
              <a:ext uri="{FF2B5EF4-FFF2-40B4-BE49-F238E27FC236}">
                <a16:creationId xmlns:a16="http://schemas.microsoft.com/office/drawing/2014/main" id="{CF345950-2F09-4BE9-8815-C67C72301CD7}"/>
              </a:ext>
            </a:extLst>
          </p:cNvPr>
          <p:cNvSpPr/>
          <p:nvPr/>
        </p:nvSpPr>
        <p:spPr>
          <a:xfrm rot="16200000">
            <a:off x="-1010281" y="4627935"/>
            <a:ext cx="3197002" cy="787839"/>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43A5E"/>
                </a:solidFill>
                <a:effectLst/>
                <a:uLnTx/>
                <a:uFillTx/>
                <a:latin typeface="Segoe UI Semibold"/>
                <a:ea typeface="+mn-ea"/>
                <a:cs typeface="+mn-cs"/>
              </a:rPr>
              <a:t>Protected health information </a:t>
            </a:r>
            <a:r>
              <a:rPr lang="en-US" sz="1200">
                <a:solidFill>
                  <a:srgbClr val="243A5E"/>
                </a:solidFill>
                <a:latin typeface="Segoe UI"/>
              </a:rPr>
              <a:t>(PHI)</a:t>
            </a:r>
          </a:p>
        </p:txBody>
      </p:sp>
      <p:grpSp>
        <p:nvGrpSpPr>
          <p:cNvPr id="33" name="Group 32">
            <a:extLst>
              <a:ext uri="{FF2B5EF4-FFF2-40B4-BE49-F238E27FC236}">
                <a16:creationId xmlns:a16="http://schemas.microsoft.com/office/drawing/2014/main" id="{A329C126-A26B-4FDC-ABDE-C56F7521DD42}"/>
              </a:ext>
            </a:extLst>
          </p:cNvPr>
          <p:cNvGrpSpPr/>
          <p:nvPr/>
        </p:nvGrpSpPr>
        <p:grpSpPr>
          <a:xfrm>
            <a:off x="1083733" y="4135736"/>
            <a:ext cx="10035427" cy="566928"/>
            <a:chOff x="1083733" y="4121233"/>
            <a:chExt cx="10035427" cy="548640"/>
          </a:xfrm>
        </p:grpSpPr>
        <p:sp>
          <p:nvSpPr>
            <p:cNvPr id="27" name="!!Microsoft stack">
              <a:extLst>
                <a:ext uri="{FF2B5EF4-FFF2-40B4-BE49-F238E27FC236}">
                  <a16:creationId xmlns:a16="http://schemas.microsoft.com/office/drawing/2014/main" id="{90D4A89F-CA66-4E1B-952E-D52B6C88AA78}"/>
                </a:ext>
              </a:extLst>
            </p:cNvPr>
            <p:cNvSpPr/>
            <p:nvPr/>
          </p:nvSpPr>
          <p:spPr>
            <a:xfrm>
              <a:off x="1083733" y="4121233"/>
              <a:ext cx="10035427" cy="5486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45720" rIns="4572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F5594DEE-4A91-46AF-87AB-F90382702DE8}"/>
                </a:ext>
              </a:extLst>
            </p:cNvPr>
            <p:cNvGrpSpPr/>
            <p:nvPr/>
          </p:nvGrpSpPr>
          <p:grpSpPr>
            <a:xfrm>
              <a:off x="1890187" y="4238886"/>
              <a:ext cx="8422518" cy="313334"/>
              <a:chOff x="1917415" y="4238886"/>
              <a:chExt cx="8422518" cy="313334"/>
            </a:xfrm>
          </p:grpSpPr>
          <p:pic>
            <p:nvPicPr>
              <p:cNvPr id="28" name="Picture 27" descr="A close up of a logo&#10;&#10;Description automatically generated">
                <a:extLst>
                  <a:ext uri="{FF2B5EF4-FFF2-40B4-BE49-F238E27FC236}">
                    <a16:creationId xmlns:a16="http://schemas.microsoft.com/office/drawing/2014/main" id="{8380ECF7-E70F-49EF-83AC-3F2D5347C89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1917415" y="4246008"/>
                <a:ext cx="2245230" cy="299090"/>
              </a:xfrm>
              <a:prstGeom prst="rect">
                <a:avLst/>
              </a:prstGeom>
            </p:spPr>
          </p:pic>
          <p:pic>
            <p:nvPicPr>
              <p:cNvPr id="29" name="Picture 28" descr="A picture containing drawing&#10;&#10;Description automatically generated">
                <a:extLst>
                  <a:ext uri="{FF2B5EF4-FFF2-40B4-BE49-F238E27FC236}">
                    <a16:creationId xmlns:a16="http://schemas.microsoft.com/office/drawing/2014/main" id="{615AEC0F-EFD1-49C1-A411-18EB5052759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8047" b="28047"/>
              <a:stretch/>
            </p:blipFill>
            <p:spPr>
              <a:xfrm>
                <a:off x="5384815" y="4267191"/>
                <a:ext cx="1590916" cy="256724"/>
              </a:xfrm>
              <a:prstGeom prst="rect">
                <a:avLst/>
              </a:prstGeom>
            </p:spPr>
          </p:pic>
          <p:pic>
            <p:nvPicPr>
              <p:cNvPr id="30" name="Picture 29" descr="A close up of a logo&#10;&#10;Description automatically generated">
                <a:extLst>
                  <a:ext uri="{FF2B5EF4-FFF2-40B4-BE49-F238E27FC236}">
                    <a16:creationId xmlns:a16="http://schemas.microsoft.com/office/drawing/2014/main" id="{AF841C36-5E58-4B54-82BD-48B5870CDD5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20875" b="20875"/>
              <a:stretch/>
            </p:blipFill>
            <p:spPr>
              <a:xfrm>
                <a:off x="8197901" y="4238886"/>
                <a:ext cx="2142032" cy="313334"/>
              </a:xfrm>
              <a:prstGeom prst="rect">
                <a:avLst/>
              </a:prstGeom>
            </p:spPr>
          </p:pic>
        </p:grpSp>
      </p:grpSp>
      <p:grpSp>
        <p:nvGrpSpPr>
          <p:cNvPr id="35" name="Group 34">
            <a:extLst>
              <a:ext uri="{FF2B5EF4-FFF2-40B4-BE49-F238E27FC236}">
                <a16:creationId xmlns:a16="http://schemas.microsoft.com/office/drawing/2014/main" id="{8191E2CF-EDC0-45D8-8161-C07B42804A18}"/>
              </a:ext>
            </a:extLst>
          </p:cNvPr>
          <p:cNvGrpSpPr/>
          <p:nvPr/>
        </p:nvGrpSpPr>
        <p:grpSpPr>
          <a:xfrm>
            <a:off x="1083733" y="4774967"/>
            <a:ext cx="10035427" cy="566928"/>
            <a:chOff x="1083733" y="4722027"/>
            <a:chExt cx="10035427" cy="548640"/>
          </a:xfrm>
        </p:grpSpPr>
        <p:sp>
          <p:nvSpPr>
            <p:cNvPr id="31" name="!!Cloud Computing Platform">
              <a:extLst>
                <a:ext uri="{FF2B5EF4-FFF2-40B4-BE49-F238E27FC236}">
                  <a16:creationId xmlns:a16="http://schemas.microsoft.com/office/drawing/2014/main" id="{7505CBEA-39AB-440B-803B-FEBB546B6BD7}"/>
                </a:ext>
              </a:extLst>
            </p:cNvPr>
            <p:cNvSpPr/>
            <p:nvPr/>
          </p:nvSpPr>
          <p:spPr>
            <a:xfrm>
              <a:off x="1083733" y="4722027"/>
              <a:ext cx="10035427" cy="54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2" name="Picture 31" descr="A picture containing drawing&#10;&#10;Description automatically generated">
              <a:extLst>
                <a:ext uri="{FF2B5EF4-FFF2-40B4-BE49-F238E27FC236}">
                  <a16:creationId xmlns:a16="http://schemas.microsoft.com/office/drawing/2014/main" id="{47B5A01B-D590-42DF-9F62-60C8CEC9FF0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20875" b="20875"/>
            <a:stretch/>
          </p:blipFill>
          <p:spPr>
            <a:xfrm>
              <a:off x="5230984" y="4828635"/>
              <a:ext cx="1740924" cy="335424"/>
            </a:xfrm>
            <a:prstGeom prst="rect">
              <a:avLst/>
            </a:prstGeom>
            <a:noFill/>
          </p:spPr>
        </p:pic>
      </p:grpSp>
      <p:sp>
        <p:nvSpPr>
          <p:cNvPr id="26" name="!!Microsoft Common Data">
            <a:extLst>
              <a:ext uri="{FF2B5EF4-FFF2-40B4-BE49-F238E27FC236}">
                <a16:creationId xmlns:a16="http://schemas.microsoft.com/office/drawing/2014/main" id="{5B04C11E-BC26-4C25-8833-24D48CD3E99A}"/>
              </a:ext>
            </a:extLst>
          </p:cNvPr>
          <p:cNvSpPr/>
          <p:nvPr/>
        </p:nvSpPr>
        <p:spPr>
          <a:xfrm>
            <a:off x="1083733" y="5414198"/>
            <a:ext cx="10035427"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914102" rtl="0" eaLnBrk="1" fontAlgn="base" latinLnBrk="0" hangingPunct="1">
              <a:lnSpc>
                <a:spcPct val="100000"/>
              </a:lnSpc>
              <a:spcBef>
                <a:spcPct val="0"/>
              </a:spcBef>
              <a:spcAft>
                <a:spcPts val="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Ingest, enrich, and convert with FHIR, DICOM, and IoMT</a:t>
            </a:r>
          </a:p>
          <a:p>
            <a:pPr marL="0" marR="0" lvl="0" indent="0" algn="ctr" defTabSz="914102" rtl="0" eaLnBrk="1" fontAlgn="base" latinLnBrk="0" hangingPunct="1">
              <a:lnSpc>
                <a:spcPct val="100000"/>
              </a:lnSpc>
              <a:spcBef>
                <a:spcPct val="0"/>
              </a:spcBef>
              <a:spcAft>
                <a:spcPts val="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API for FHIR </a:t>
            </a:r>
            <a:r>
              <a:rPr lang="en-US" sz="1200">
                <a:solidFill>
                  <a:srgbClr val="FFFFFF"/>
                </a:solidFill>
                <a:latin typeface="Segoe UI"/>
              </a:rPr>
              <a:t>and </a:t>
            </a:r>
            <a:r>
              <a:rPr kumimoji="0" lang="en-US" sz="1200" b="0" i="0" u="none" strike="noStrike" kern="1200" cap="none" spc="0" normalizeH="0" baseline="0" noProof="0">
                <a:ln>
                  <a:noFill/>
                </a:ln>
                <a:solidFill>
                  <a:srgbClr val="FFFFFF"/>
                </a:solidFill>
                <a:effectLst/>
                <a:uLnTx/>
                <a:uFillTx/>
                <a:latin typeface="Segoe UI"/>
                <a:ea typeface="+mn-ea"/>
                <a:cs typeface="+mn-cs"/>
              </a:rPr>
              <a:t>other connectors)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0" name="!!Structured &amp; unstructured">
            <a:extLst>
              <a:ext uri="{FF2B5EF4-FFF2-40B4-BE49-F238E27FC236}">
                <a16:creationId xmlns:a16="http://schemas.microsoft.com/office/drawing/2014/main" id="{EDA2A835-EC8A-4329-8425-81D6827E56A0}"/>
              </a:ext>
            </a:extLst>
          </p:cNvPr>
          <p:cNvSpPr/>
          <p:nvPr/>
        </p:nvSpPr>
        <p:spPr>
          <a:xfrm>
            <a:off x="1083733" y="6053428"/>
            <a:ext cx="10040112" cy="56692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Your existing health data sources and systems</a:t>
            </a:r>
          </a:p>
          <a:p>
            <a:pPr marL="0" marR="0" lvl="0" indent="0" algn="ctr" defTabSz="914102" rtl="0" eaLnBrk="1" fontAlgn="base" latinLnBrk="0" hangingPunct="1">
              <a:lnSpc>
                <a:spcPct val="100000"/>
              </a:lnSpc>
              <a:spcBef>
                <a:spcPct val="0"/>
              </a:spcBef>
              <a:spcAft>
                <a:spcPts val="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(e.g. Medical imaging, IoMT, HL7 CCDA, CRM, financial, -omics, </a:t>
            </a:r>
            <a:r>
              <a:rPr lang="en-US" sz="1200">
                <a:solidFill>
                  <a:srgbClr val="FFFFFF"/>
                </a:solidFill>
                <a:latin typeface="Segoe UI"/>
              </a:rPr>
              <a:t>third-</a:t>
            </a:r>
            <a:r>
              <a:rPr kumimoji="0" lang="en-US" sz="1200" b="0" i="0" u="none" strike="noStrike" kern="1200" cap="none" spc="0" normalizeH="0" baseline="0" noProof="0">
                <a:ln>
                  <a:noFill/>
                </a:ln>
                <a:solidFill>
                  <a:srgbClr val="FFFFFF"/>
                </a:solidFill>
                <a:effectLst/>
                <a:uLnTx/>
                <a:uFillTx/>
                <a:latin typeface="Segoe UI"/>
                <a:ea typeface="+mn-ea"/>
                <a:cs typeface="+mn-cs"/>
              </a:rPr>
              <a:t>party data, EMR)</a:t>
            </a:r>
          </a:p>
        </p:txBody>
      </p:sp>
      <p:sp>
        <p:nvSpPr>
          <p:cNvPr id="49" name="!!Health configurations">
            <a:extLst>
              <a:ext uri="{FF2B5EF4-FFF2-40B4-BE49-F238E27FC236}">
                <a16:creationId xmlns:a16="http://schemas.microsoft.com/office/drawing/2014/main" id="{C2C6AE1A-C6E2-4597-8FC8-11B9705C4166}"/>
              </a:ext>
            </a:extLst>
          </p:cNvPr>
          <p:cNvSpPr/>
          <p:nvPr/>
        </p:nvSpPr>
        <p:spPr>
          <a:xfrm rot="16200000">
            <a:off x="10016175" y="4627936"/>
            <a:ext cx="3197003" cy="787839"/>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43A5E"/>
                </a:solidFill>
                <a:effectLst/>
                <a:uLnTx/>
                <a:uFillTx/>
                <a:latin typeface="Segoe UI Semibold"/>
                <a:ea typeface="+mn-ea"/>
                <a:cs typeface="+mn-cs"/>
              </a:rPr>
              <a:t>Compliance</a:t>
            </a: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a:ea typeface="+mn-ea"/>
                <a:cs typeface="+mn-cs"/>
              </a:rPr>
              <a:t>(e.g. HIPAA, HITRUST, GDPR)</a:t>
            </a:r>
            <a:endParaRPr kumimoji="0" lang="en-US" sz="1050" b="0" i="0" u="none" strike="noStrike" kern="1200" cap="none" spc="0" normalizeH="0" baseline="0" noProof="0">
              <a:ln>
                <a:noFill/>
              </a:ln>
              <a:solidFill>
                <a:srgbClr val="243A5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6B5130BE-4755-4D96-85D4-7D01BC1D11F6}"/>
              </a:ext>
            </a:extLst>
          </p:cNvPr>
          <p:cNvGrpSpPr/>
          <p:nvPr/>
        </p:nvGrpSpPr>
        <p:grpSpPr>
          <a:xfrm>
            <a:off x="0" y="1018829"/>
            <a:ext cx="12192000" cy="478834"/>
            <a:chOff x="0" y="1021652"/>
            <a:chExt cx="12192000" cy="478834"/>
          </a:xfrm>
        </p:grpSpPr>
        <p:sp>
          <p:nvSpPr>
            <p:cNvPr id="23" name="Rectangle 22">
              <a:extLst>
                <a:ext uri="{FF2B5EF4-FFF2-40B4-BE49-F238E27FC236}">
                  <a16:creationId xmlns:a16="http://schemas.microsoft.com/office/drawing/2014/main" id="{25F7F0A8-809C-4B3D-8250-EDBC38A0C474}"/>
                </a:ext>
              </a:extLst>
            </p:cNvPr>
            <p:cNvSpPr/>
            <p:nvPr/>
          </p:nvSpPr>
          <p:spPr bwMode="auto">
            <a:xfrm>
              <a:off x="0" y="1021652"/>
              <a:ext cx="12192000" cy="4788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9BDB8E4C-59DE-40E9-BE24-5E7B0EA8D7E1}"/>
                </a:ext>
              </a:extLst>
            </p:cNvPr>
            <p:cNvGrpSpPr/>
            <p:nvPr/>
          </p:nvGrpSpPr>
          <p:grpSpPr>
            <a:xfrm>
              <a:off x="206522" y="1168736"/>
              <a:ext cx="11778957" cy="184666"/>
              <a:chOff x="218746" y="1168736"/>
              <a:chExt cx="11778957" cy="184666"/>
            </a:xfrm>
          </p:grpSpPr>
          <p:sp>
            <p:nvSpPr>
              <p:cNvPr id="5" name="TextBox 4">
                <a:extLst>
                  <a:ext uri="{FF2B5EF4-FFF2-40B4-BE49-F238E27FC236}">
                    <a16:creationId xmlns:a16="http://schemas.microsoft.com/office/drawing/2014/main" id="{0EB0ED4F-4BBB-417F-8868-DEA98A17E4E3}"/>
                  </a:ext>
                </a:extLst>
              </p:cNvPr>
              <p:cNvSpPr txBox="1"/>
              <p:nvPr/>
            </p:nvSpPr>
            <p:spPr>
              <a:xfrm>
                <a:off x="4549881" y="1168736"/>
                <a:ext cx="311668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Trusted + global scale + security commitment </a:t>
                </a:r>
              </a:p>
            </p:txBody>
          </p:sp>
          <p:sp>
            <p:nvSpPr>
              <p:cNvPr id="39" name="TextBox 38">
                <a:extLst>
                  <a:ext uri="{FF2B5EF4-FFF2-40B4-BE49-F238E27FC236}">
                    <a16:creationId xmlns:a16="http://schemas.microsoft.com/office/drawing/2014/main" id="{D8D850C8-76A2-473D-85D1-95AB058B48DD}"/>
                  </a:ext>
                </a:extLst>
              </p:cNvPr>
              <p:cNvSpPr txBox="1"/>
              <p:nvPr/>
            </p:nvSpPr>
            <p:spPr>
              <a:xfrm>
                <a:off x="8656217" y="1168736"/>
                <a:ext cx="334148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Complete, enterprise-ready, end-to-end workflow</a:t>
                </a:r>
              </a:p>
            </p:txBody>
          </p:sp>
          <p:sp>
            <p:nvSpPr>
              <p:cNvPr id="41" name="TextBox 40">
                <a:extLst>
                  <a:ext uri="{FF2B5EF4-FFF2-40B4-BE49-F238E27FC236}">
                    <a16:creationId xmlns:a16="http://schemas.microsoft.com/office/drawing/2014/main" id="{088BB69C-EB7E-4235-851C-859A279D2A70}"/>
                  </a:ext>
                </a:extLst>
              </p:cNvPr>
              <p:cNvSpPr txBox="1"/>
              <p:nvPr/>
            </p:nvSpPr>
            <p:spPr>
              <a:xfrm>
                <a:off x="218746" y="1169629"/>
                <a:ext cx="3341487" cy="18288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Connected, highly-integrated healthcare platform</a:t>
                </a:r>
              </a:p>
            </p:txBody>
          </p:sp>
          <p:cxnSp>
            <p:nvCxnSpPr>
              <p:cNvPr id="34" name="Straight Connector 33">
                <a:extLst>
                  <a:ext uri="{FF2B5EF4-FFF2-40B4-BE49-F238E27FC236}">
                    <a16:creationId xmlns:a16="http://schemas.microsoft.com/office/drawing/2014/main" id="{7FB8A356-9396-497A-8E08-C098A9747F21}"/>
                  </a:ext>
                </a:extLst>
              </p:cNvPr>
              <p:cNvCxnSpPr>
                <a:cxnSpLocks/>
              </p:cNvCxnSpPr>
              <p:nvPr/>
            </p:nvCxnSpPr>
            <p:spPr>
              <a:xfrm>
                <a:off x="3866605" y="1261069"/>
                <a:ext cx="37690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1383BA6-DDD1-475C-ABE7-822F7208FE17}"/>
                  </a:ext>
                </a:extLst>
              </p:cNvPr>
              <p:cNvCxnSpPr>
                <a:cxnSpLocks/>
              </p:cNvCxnSpPr>
              <p:nvPr/>
            </p:nvCxnSpPr>
            <p:spPr>
              <a:xfrm>
                <a:off x="7972942" y="1261069"/>
                <a:ext cx="37690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254834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1F700B-314C-4582-B5BE-84D933E9425A}"/>
              </a:ext>
            </a:extLst>
          </p:cNvPr>
          <p:cNvGrpSpPr/>
          <p:nvPr/>
        </p:nvGrpSpPr>
        <p:grpSpPr>
          <a:xfrm>
            <a:off x="6126007" y="2030288"/>
            <a:ext cx="5563908" cy="3289080"/>
            <a:chOff x="6126007" y="2030288"/>
            <a:chExt cx="5563908" cy="3289080"/>
          </a:xfrm>
        </p:grpSpPr>
        <p:pic>
          <p:nvPicPr>
            <p:cNvPr id="112" name="Picture 111">
              <a:extLst>
                <a:ext uri="{FF2B5EF4-FFF2-40B4-BE49-F238E27FC236}">
                  <a16:creationId xmlns:a16="http://schemas.microsoft.com/office/drawing/2014/main" id="{8CD5A96B-27B3-42BC-A12B-06EAEE780861}"/>
                </a:ext>
              </a:extLst>
            </p:cNvPr>
            <p:cNvPicPr>
              <a:picLocks noChangeAspect="1"/>
            </p:cNvPicPr>
            <p:nvPr/>
          </p:nvPicPr>
          <p:blipFill rotWithShape="1">
            <a:blip r:embed="rId3"/>
            <a:srcRect/>
            <a:stretch/>
          </p:blipFill>
          <p:spPr>
            <a:xfrm>
              <a:off x="6190327" y="2267314"/>
              <a:ext cx="5416456" cy="2917500"/>
            </a:xfrm>
            <a:prstGeom prst="rect">
              <a:avLst/>
            </a:prstGeom>
            <a:effectLst>
              <a:outerShdw blurRad="50800" dist="38100" dir="2700000" algn="tl" rotWithShape="0">
                <a:prstClr val="black">
                  <a:alpha val="40000"/>
                </a:prstClr>
              </a:outerShdw>
            </a:effectLst>
          </p:spPr>
        </p:pic>
        <p:pic>
          <p:nvPicPr>
            <p:cNvPr id="82" name="Picture 81" descr="A picture containing rectangle&#10;&#10;Description automatically generated">
              <a:extLst>
                <a:ext uri="{FF2B5EF4-FFF2-40B4-BE49-F238E27FC236}">
                  <a16:creationId xmlns:a16="http://schemas.microsoft.com/office/drawing/2014/main" id="{23DE643A-8159-41CC-BCB2-1FC2871607C0}"/>
                </a:ext>
              </a:extLst>
            </p:cNvPr>
            <p:cNvPicPr>
              <a:picLocks noChangeAspect="1"/>
            </p:cNvPicPr>
            <p:nvPr/>
          </p:nvPicPr>
          <p:blipFill rotWithShape="1">
            <a:blip r:embed="rId4"/>
            <a:srcRect l="22550" t="20732" r="22550" b="20732"/>
            <a:stretch/>
          </p:blipFill>
          <p:spPr>
            <a:xfrm>
              <a:off x="6126007" y="2030288"/>
              <a:ext cx="5563908" cy="3289080"/>
            </a:xfrm>
            <a:prstGeom prst="rect">
              <a:avLst/>
            </a:prstGeom>
          </p:spPr>
        </p:pic>
      </p:grpSp>
      <p:sp>
        <p:nvSpPr>
          <p:cNvPr id="157" name="!!CARE MANAGEMENT">
            <a:extLst>
              <a:ext uri="{FF2B5EF4-FFF2-40B4-BE49-F238E27FC236}">
                <a16:creationId xmlns:a16="http://schemas.microsoft.com/office/drawing/2014/main" id="{F08AB6AC-4D60-43E4-8C98-F4C0B4643995}"/>
              </a:ext>
            </a:extLst>
          </p:cNvPr>
          <p:cNvSpPr>
            <a:spLocks/>
          </p:cNvSpPr>
          <p:nvPr/>
        </p:nvSpPr>
        <p:spPr>
          <a:xfrm>
            <a:off x="6" y="1656850"/>
            <a:ext cx="872075" cy="1459906"/>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0" tIns="91440" rIns="91440" bIns="91440" rtlCol="0" anchor="ctr"/>
          <a:lstStyle/>
          <a:p>
            <a:pPr defTabSz="896215"/>
            <a:endParaRPr lang="en-US" sz="1600">
              <a:solidFill>
                <a:schemeClr val="tx1"/>
              </a:solidFill>
            </a:endParaRPr>
          </a:p>
        </p:txBody>
      </p:sp>
      <p:sp>
        <p:nvSpPr>
          <p:cNvPr id="2" name="Title 1">
            <a:extLst>
              <a:ext uri="{FF2B5EF4-FFF2-40B4-BE49-F238E27FC236}">
                <a16:creationId xmlns:a16="http://schemas.microsoft.com/office/drawing/2014/main" id="{E2E5677C-3D54-4444-BEBB-958F94236448}"/>
              </a:ext>
            </a:extLst>
          </p:cNvPr>
          <p:cNvSpPr>
            <a:spLocks noGrp="1"/>
          </p:cNvSpPr>
          <p:nvPr>
            <p:ph type="title"/>
          </p:nvPr>
        </p:nvSpPr>
        <p:spPr/>
        <p:txBody>
          <a:bodyPr/>
          <a:lstStyle/>
          <a:p>
            <a:r>
              <a:rPr lang="en-US" dirty="0"/>
              <a:t>Personalized care</a:t>
            </a:r>
          </a:p>
        </p:txBody>
      </p:sp>
      <p:sp>
        <p:nvSpPr>
          <p:cNvPr id="57" name="TextBox 56">
            <a:extLst>
              <a:ext uri="{FF2B5EF4-FFF2-40B4-BE49-F238E27FC236}">
                <a16:creationId xmlns:a16="http://schemas.microsoft.com/office/drawing/2014/main" id="{6674D79E-A0C8-4527-A954-C2356F2A26C4}"/>
              </a:ext>
            </a:extLst>
          </p:cNvPr>
          <p:cNvSpPr txBox="1"/>
          <p:nvPr/>
        </p:nvSpPr>
        <p:spPr>
          <a:xfrm>
            <a:off x="588263" y="1202745"/>
            <a:ext cx="10410856" cy="246221"/>
          </a:xfrm>
          <a:prstGeom prst="rect">
            <a:avLst/>
          </a:prstGeom>
          <a:noFill/>
        </p:spPr>
        <p:txBody>
          <a:bodyPr wrap="square" lIns="0" tIns="0" rIns="0" bIns="0" rtlCol="0">
            <a:spAutoFit/>
          </a:bodyPr>
          <a:lstStyle/>
          <a:p>
            <a:r>
              <a:rPr lang="en-US" sz="1600">
                <a:solidFill>
                  <a:schemeClr val="accent1"/>
                </a:solidFill>
                <a:latin typeface="+mj-lt"/>
              </a:rPr>
              <a:t>Increase patient engagement </a:t>
            </a:r>
            <a:r>
              <a:rPr lang="en-US" sz="1600"/>
              <a:t>by encouraging more active participation through personalized experiences</a:t>
            </a:r>
            <a:endParaRPr lang="en-US" sz="1600" dirty="0"/>
          </a:p>
        </p:txBody>
      </p:sp>
      <p:pic>
        <p:nvPicPr>
          <p:cNvPr id="113" name="Picture 2" descr="See the source image">
            <a:extLst>
              <a:ext uri="{FF2B5EF4-FFF2-40B4-BE49-F238E27FC236}">
                <a16:creationId xmlns:a16="http://schemas.microsoft.com/office/drawing/2014/main" id="{6341E01A-6EA2-47E9-9EDF-31F84588DA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490198" y="3751701"/>
            <a:ext cx="2297319" cy="310629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E129AF9E-4F37-4A50-AD91-756CECACF8AB}"/>
              </a:ext>
            </a:extLst>
          </p:cNvPr>
          <p:cNvPicPr>
            <a:picLocks noChangeAspect="1"/>
          </p:cNvPicPr>
          <p:nvPr/>
        </p:nvPicPr>
        <p:blipFill>
          <a:blip r:embed="rId6"/>
          <a:stretch>
            <a:fillRect/>
          </a:stretch>
        </p:blipFill>
        <p:spPr>
          <a:xfrm>
            <a:off x="7180761" y="3844897"/>
            <a:ext cx="1197516" cy="2317772"/>
          </a:xfrm>
          <a:prstGeom prst="rect">
            <a:avLst/>
          </a:prstGeom>
          <a:ln>
            <a:noFill/>
          </a:ln>
          <a:effectLst>
            <a:outerShdw blurRad="292100" dist="139700" dir="2700000" algn="tl" rotWithShape="0">
              <a:srgbClr val="333333">
                <a:alpha val="65000"/>
              </a:srgbClr>
            </a:outerShdw>
          </a:effectLst>
        </p:spPr>
      </p:pic>
      <p:sp>
        <p:nvSpPr>
          <p:cNvPr id="48" name="Rectangle 47">
            <a:extLst>
              <a:ext uri="{FF2B5EF4-FFF2-40B4-BE49-F238E27FC236}">
                <a16:creationId xmlns:a16="http://schemas.microsoft.com/office/drawing/2014/main" id="{9CBEB3F1-0027-4932-889F-F468BF7BA0E3}"/>
              </a:ext>
            </a:extLst>
          </p:cNvPr>
          <p:cNvSpPr/>
          <p:nvPr/>
        </p:nvSpPr>
        <p:spPr bwMode="auto">
          <a:xfrm>
            <a:off x="1133555" y="5302243"/>
            <a:ext cx="4841222" cy="9667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Aft>
                <a:spcPts val="600"/>
              </a:spcAft>
            </a:pPr>
            <a:r>
              <a:rPr lang="en-US" sz="1600">
                <a:solidFill>
                  <a:schemeClr val="accent1"/>
                </a:solidFill>
                <a:latin typeface="+mj-lt"/>
                <a:cs typeface="Segoe UI" pitchFamily="34" charset="0"/>
              </a:rPr>
              <a:t>Virtual health bot</a:t>
            </a:r>
          </a:p>
          <a:p>
            <a:pPr defTabSz="932472" fontAlgn="base">
              <a:spcAft>
                <a:spcPts val="1200"/>
              </a:spcAft>
            </a:pPr>
            <a:r>
              <a:rPr lang="en-US" sz="1400">
                <a:solidFill>
                  <a:schemeClr val="tx1"/>
                </a:solidFill>
                <a:cs typeface="Segoe UI" pitchFamily="34" charset="0"/>
              </a:rPr>
              <a:t>Provide a self-service engagement channel by building chatbots from templates in </a:t>
            </a:r>
            <a:r>
              <a:rPr lang="en-US" sz="1400">
                <a:solidFill>
                  <a:schemeClr val="tx1"/>
                </a:solidFill>
                <a:latin typeface="+mj-lt"/>
                <a:cs typeface="Segoe UI" pitchFamily="34" charset="0"/>
              </a:rPr>
              <a:t>Microsoft Healthcare Bot Service </a:t>
            </a:r>
            <a:r>
              <a:rPr lang="en-US" sz="1400">
                <a:solidFill>
                  <a:schemeClr val="tx1"/>
                </a:solidFill>
                <a:cs typeface="Segoe UI" pitchFamily="34" charset="0"/>
              </a:rPr>
              <a:t>to support COVID-19 risk assessment, scheduling, and more</a:t>
            </a:r>
          </a:p>
        </p:txBody>
      </p:sp>
      <p:sp>
        <p:nvSpPr>
          <p:cNvPr id="136" name="Rectangle 135">
            <a:extLst>
              <a:ext uri="{FF2B5EF4-FFF2-40B4-BE49-F238E27FC236}">
                <a16:creationId xmlns:a16="http://schemas.microsoft.com/office/drawing/2014/main" id="{DB0E4F07-91B9-483A-B234-5EA75B85D839}"/>
              </a:ext>
            </a:extLst>
          </p:cNvPr>
          <p:cNvSpPr/>
          <p:nvPr/>
        </p:nvSpPr>
        <p:spPr bwMode="auto">
          <a:xfrm>
            <a:off x="1133555" y="4094392"/>
            <a:ext cx="4841222" cy="9667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Aft>
                <a:spcPts val="600"/>
              </a:spcAft>
            </a:pPr>
            <a:r>
              <a:rPr lang="en-US" sz="1600">
                <a:solidFill>
                  <a:schemeClr val="accent1"/>
                </a:solidFill>
                <a:latin typeface="+mj-lt"/>
                <a:cs typeface="Segoe UI" pitchFamily="34" charset="0"/>
              </a:rPr>
              <a:t>Patient outreach</a:t>
            </a:r>
          </a:p>
          <a:p>
            <a:pPr defTabSz="932472" fontAlgn="base">
              <a:spcAft>
                <a:spcPts val="1200"/>
              </a:spcAft>
            </a:pPr>
            <a:r>
              <a:rPr lang="en-US" sz="1400">
                <a:solidFill>
                  <a:schemeClr val="tx1"/>
                </a:solidFill>
                <a:cs typeface="Segoe UI" pitchFamily="34" charset="0"/>
              </a:rPr>
              <a:t>Streamline and tailor patient outreach leveraging pre-built, HEDIS-based patient segments and healthcare-specific event templates in </a:t>
            </a:r>
            <a:r>
              <a:rPr lang="en-US" sz="1400">
                <a:solidFill>
                  <a:schemeClr val="tx1"/>
                </a:solidFill>
                <a:latin typeface="+mj-lt"/>
                <a:cs typeface="Segoe UI" pitchFamily="34" charset="0"/>
              </a:rPr>
              <a:t>Dynamics 365 Marketing</a:t>
            </a:r>
            <a:endParaRPr lang="en-US" sz="1400">
              <a:solidFill>
                <a:schemeClr val="tx1"/>
              </a:solidFill>
              <a:cs typeface="Segoe UI" pitchFamily="34" charset="0"/>
            </a:endParaRPr>
          </a:p>
        </p:txBody>
      </p:sp>
      <p:sp>
        <p:nvSpPr>
          <p:cNvPr id="49" name="Rectangle 48">
            <a:extLst>
              <a:ext uri="{FF2B5EF4-FFF2-40B4-BE49-F238E27FC236}">
                <a16:creationId xmlns:a16="http://schemas.microsoft.com/office/drawing/2014/main" id="{26C2284E-35FC-4AB5-B072-BB6AB23E470F}"/>
              </a:ext>
            </a:extLst>
          </p:cNvPr>
          <p:cNvSpPr/>
          <p:nvPr/>
        </p:nvSpPr>
        <p:spPr bwMode="auto">
          <a:xfrm>
            <a:off x="1133555" y="2886541"/>
            <a:ext cx="4841222" cy="9667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Aft>
                <a:spcPts val="600"/>
              </a:spcAft>
            </a:pPr>
            <a:r>
              <a:rPr lang="en-US" sz="1600">
                <a:solidFill>
                  <a:schemeClr val="accent1"/>
                </a:solidFill>
                <a:latin typeface="+mj-lt"/>
                <a:cs typeface="Segoe UI" pitchFamily="34" charset="0"/>
              </a:rPr>
              <a:t>Patient access</a:t>
            </a:r>
          </a:p>
          <a:p>
            <a:pPr defTabSz="932472" fontAlgn="base">
              <a:spcAft>
                <a:spcPts val="1200"/>
              </a:spcAft>
            </a:pPr>
            <a:r>
              <a:rPr lang="en-US" sz="1400">
                <a:solidFill>
                  <a:schemeClr val="tx1"/>
                </a:solidFill>
                <a:cs typeface="Segoe UI" pitchFamily="34" charset="0"/>
              </a:rPr>
              <a:t>Give patients access to services like scheduling, messaging, health bots, and more via an intuitive patient portal built on</a:t>
            </a:r>
            <a:r>
              <a:rPr lang="en-US" sz="1600">
                <a:solidFill>
                  <a:schemeClr val="tx1"/>
                </a:solidFill>
                <a:cs typeface="Segoe UI" pitchFamily="34" charset="0"/>
              </a:rPr>
              <a:t> </a:t>
            </a:r>
            <a:r>
              <a:rPr lang="en-US" sz="1400">
                <a:solidFill>
                  <a:schemeClr val="tx1"/>
                </a:solidFill>
                <a:latin typeface="+mj-lt"/>
                <a:cs typeface="Segoe UI" pitchFamily="34" charset="0"/>
              </a:rPr>
              <a:t>Power Apps Portal</a:t>
            </a:r>
          </a:p>
        </p:txBody>
      </p:sp>
      <p:sp>
        <p:nvSpPr>
          <p:cNvPr id="50" name="Rectangle 49">
            <a:extLst>
              <a:ext uri="{FF2B5EF4-FFF2-40B4-BE49-F238E27FC236}">
                <a16:creationId xmlns:a16="http://schemas.microsoft.com/office/drawing/2014/main" id="{F8046FFE-8460-4719-AFF5-8685FA6F5BAD}"/>
              </a:ext>
            </a:extLst>
          </p:cNvPr>
          <p:cNvSpPr/>
          <p:nvPr/>
        </p:nvSpPr>
        <p:spPr bwMode="auto">
          <a:xfrm>
            <a:off x="1133555" y="1656850"/>
            <a:ext cx="4841222" cy="9667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Aft>
                <a:spcPts val="600"/>
              </a:spcAft>
            </a:pPr>
            <a:r>
              <a:rPr lang="en-US" sz="1600" dirty="0">
                <a:solidFill>
                  <a:schemeClr val="accent1"/>
                </a:solidFill>
                <a:latin typeface="+mj-lt"/>
                <a:cs typeface="Segoe UI" pitchFamily="34" charset="0"/>
              </a:rPr>
              <a:t>Patient view</a:t>
            </a:r>
          </a:p>
          <a:p>
            <a:pPr defTabSz="932472" fontAlgn="base">
              <a:spcAft>
                <a:spcPts val="1200"/>
              </a:spcAft>
            </a:pPr>
            <a:r>
              <a:rPr lang="en-US" sz="1400" dirty="0">
                <a:solidFill>
                  <a:schemeClr val="tx1"/>
                </a:solidFill>
                <a:cs typeface="Segoe UI"/>
              </a:rPr>
              <a:t>Personalize patient experiences by unifying clinical data from EMR and EHR systems with patients’ consumer information on the </a:t>
            </a:r>
            <a:r>
              <a:rPr lang="en-US" sz="1400" dirty="0">
                <a:solidFill>
                  <a:schemeClr val="tx1"/>
                </a:solidFill>
                <a:latin typeface="+mj-lt"/>
                <a:cs typeface="Segoe UI"/>
              </a:rPr>
              <a:t>Dynamics 365 </a:t>
            </a:r>
            <a:r>
              <a:rPr lang="en-US" sz="1400" dirty="0">
                <a:solidFill>
                  <a:schemeClr val="tx1"/>
                </a:solidFill>
                <a:cs typeface="Segoe UI"/>
              </a:rPr>
              <a:t>dashboard</a:t>
            </a:r>
            <a:endParaRPr lang="en-US" sz="1400" dirty="0">
              <a:solidFill>
                <a:schemeClr val="tx1"/>
              </a:solidFill>
              <a:latin typeface="+mj-lt"/>
              <a:cs typeface="Segoe UI" pitchFamily="34" charset="0"/>
            </a:endParaRPr>
          </a:p>
        </p:txBody>
      </p:sp>
      <p:grpSp>
        <p:nvGrpSpPr>
          <p:cNvPr id="51" name="Group 50">
            <a:extLst>
              <a:ext uri="{FF2B5EF4-FFF2-40B4-BE49-F238E27FC236}">
                <a16:creationId xmlns:a16="http://schemas.microsoft.com/office/drawing/2014/main" id="{679E1BFB-3F11-4CE7-B30A-01BF96511617}"/>
              </a:ext>
            </a:extLst>
          </p:cNvPr>
          <p:cNvGrpSpPr/>
          <p:nvPr/>
        </p:nvGrpSpPr>
        <p:grpSpPr>
          <a:xfrm>
            <a:off x="170867" y="2121627"/>
            <a:ext cx="530352" cy="530352"/>
            <a:chOff x="6914995" y="2114458"/>
            <a:chExt cx="482545" cy="482545"/>
          </a:xfrm>
        </p:grpSpPr>
        <p:sp>
          <p:nvSpPr>
            <p:cNvPr id="52" name="Oval 51">
              <a:extLst>
                <a:ext uri="{FF2B5EF4-FFF2-40B4-BE49-F238E27FC236}">
                  <a16:creationId xmlns:a16="http://schemas.microsoft.com/office/drawing/2014/main" id="{367C7B56-71D0-4338-8F4A-96E2E16EEF00}"/>
                </a:ext>
              </a:extLst>
            </p:cNvPr>
            <p:cNvSpPr>
              <a:spLocks/>
            </p:cNvSpPr>
            <p:nvPr/>
          </p:nvSpPr>
          <p:spPr bwMode="auto">
            <a:xfrm>
              <a:off x="6914995" y="2114458"/>
              <a:ext cx="482545" cy="482545"/>
            </a:xfrm>
            <a:prstGeom prst="ellipse">
              <a:avLst/>
            </a:prstGeom>
            <a:solidFill>
              <a:schemeClr val="bg1">
                <a:lumMod val="95000"/>
              </a:schemeClr>
            </a:solidFill>
            <a:ln w="12700" cap="flat" cmpd="sng" algn="ctr">
              <a:solidFill>
                <a:schemeClr val="accent2"/>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900" kern="0">
                <a:cs typeface="Segoe UI" pitchFamily="34" charset="0"/>
              </a:endParaRPr>
            </a:p>
          </p:txBody>
        </p:sp>
        <p:grpSp>
          <p:nvGrpSpPr>
            <p:cNvPr id="53" name="Graphic 62" descr=" identify&#10;">
              <a:extLst>
                <a:ext uri="{FF2B5EF4-FFF2-40B4-BE49-F238E27FC236}">
                  <a16:creationId xmlns:a16="http://schemas.microsoft.com/office/drawing/2014/main" id="{2C5BB11A-17F1-4CF9-ADD1-1340A57BDEEC}"/>
                </a:ext>
              </a:extLst>
            </p:cNvPr>
            <p:cNvGrpSpPr/>
            <p:nvPr/>
          </p:nvGrpSpPr>
          <p:grpSpPr>
            <a:xfrm>
              <a:off x="7023809" y="2224266"/>
              <a:ext cx="260567" cy="260716"/>
              <a:chOff x="4530933" y="3079264"/>
              <a:chExt cx="350819" cy="351016"/>
            </a:xfrm>
          </p:grpSpPr>
          <p:sp>
            <p:nvSpPr>
              <p:cNvPr id="54" name="Freeform: Shape 53">
                <a:extLst>
                  <a:ext uri="{FF2B5EF4-FFF2-40B4-BE49-F238E27FC236}">
                    <a16:creationId xmlns:a16="http://schemas.microsoft.com/office/drawing/2014/main" id="{CDB01834-7ACB-43D0-93D2-E0CD1FDBAA4F}"/>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sp>
            <p:nvSpPr>
              <p:cNvPr id="55" name="Freeform: Shape 54">
                <a:extLst>
                  <a:ext uri="{FF2B5EF4-FFF2-40B4-BE49-F238E27FC236}">
                    <a16:creationId xmlns:a16="http://schemas.microsoft.com/office/drawing/2014/main" id="{E511E49A-9364-422F-8E72-2415A6E10F80}"/>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sp>
            <p:nvSpPr>
              <p:cNvPr id="56" name="Freeform: Shape 55">
                <a:extLst>
                  <a:ext uri="{FF2B5EF4-FFF2-40B4-BE49-F238E27FC236}">
                    <a16:creationId xmlns:a16="http://schemas.microsoft.com/office/drawing/2014/main" id="{6A458648-3811-45CA-A861-22B334C9A89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9690C77-8742-45D4-BE62-171C6CAFDF26}"/>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4E1AF50-1D23-4F8D-88B3-9565467FFBA3}"/>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5E7D14C-83D4-4617-A8E6-92F8AA201070}"/>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649D1E53-F611-4AB0-9C9E-F5AEE9543326}"/>
              </a:ext>
            </a:extLst>
          </p:cNvPr>
          <p:cNvGrpSpPr>
            <a:grpSpLocks/>
          </p:cNvGrpSpPr>
          <p:nvPr/>
        </p:nvGrpSpPr>
        <p:grpSpPr>
          <a:xfrm>
            <a:off x="170864" y="3697885"/>
            <a:ext cx="530352" cy="530352"/>
            <a:chOff x="2616196" y="2264408"/>
            <a:chExt cx="670962" cy="670962"/>
          </a:xfrm>
        </p:grpSpPr>
        <p:sp>
          <p:nvSpPr>
            <p:cNvPr id="42" name="Oval 41">
              <a:extLst>
                <a:ext uri="{FF2B5EF4-FFF2-40B4-BE49-F238E27FC236}">
                  <a16:creationId xmlns:a16="http://schemas.microsoft.com/office/drawing/2014/main" id="{C67DC448-6EB0-4C9E-9FF1-20F33070B8A4}"/>
                </a:ext>
              </a:extLst>
            </p:cNvPr>
            <p:cNvSpPr>
              <a:spLocks/>
            </p:cNvSpPr>
            <p:nvPr/>
          </p:nvSpPr>
          <p:spPr bwMode="auto">
            <a:xfrm>
              <a:off x="2616196" y="2264408"/>
              <a:ext cx="670962" cy="670962"/>
            </a:xfrm>
            <a:prstGeom prst="ellipse">
              <a:avLst/>
            </a:prstGeom>
            <a:solidFill>
              <a:schemeClr val="bg1">
                <a:lumMod val="95000"/>
              </a:schemeClr>
            </a:solidFill>
            <a:ln w="12700" cap="flat" cmpd="sng" algn="ctr">
              <a:solidFill>
                <a:schemeClr val="accent2"/>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900" kern="0">
                <a:cs typeface="Segoe UI" pitchFamily="34" charset="0"/>
              </a:endParaRPr>
            </a:p>
          </p:txBody>
        </p:sp>
        <p:grpSp>
          <p:nvGrpSpPr>
            <p:cNvPr id="43" name="Group 42">
              <a:extLst>
                <a:ext uri="{FF2B5EF4-FFF2-40B4-BE49-F238E27FC236}">
                  <a16:creationId xmlns:a16="http://schemas.microsoft.com/office/drawing/2014/main" id="{B9715DAB-18FC-4531-A831-903D77A06AFA}"/>
                </a:ext>
              </a:extLst>
            </p:cNvPr>
            <p:cNvGrpSpPr/>
            <p:nvPr/>
          </p:nvGrpSpPr>
          <p:grpSpPr>
            <a:xfrm>
              <a:off x="2727637" y="2377755"/>
              <a:ext cx="448082" cy="444266"/>
              <a:chOff x="2739605" y="2381490"/>
              <a:chExt cx="448082" cy="444266"/>
            </a:xfrm>
          </p:grpSpPr>
          <p:sp>
            <p:nvSpPr>
              <p:cNvPr id="44" name="Arc 43">
                <a:extLst>
                  <a:ext uri="{FF2B5EF4-FFF2-40B4-BE49-F238E27FC236}">
                    <a16:creationId xmlns:a16="http://schemas.microsoft.com/office/drawing/2014/main" id="{7CC69B0C-B86D-4C6B-8F78-5FCC98D6450C}"/>
                  </a:ext>
                  <a:ext uri="{C183D7F6-B498-43B3-948B-1728B52AA6E4}">
                    <adec:decorative xmlns:adec="http://schemas.microsoft.com/office/drawing/2017/decorative" val="1"/>
                  </a:ext>
                </a:extLst>
              </p:cNvPr>
              <p:cNvSpPr/>
              <p:nvPr/>
            </p:nvSpPr>
            <p:spPr bwMode="auto">
              <a:xfrm rot="17100000">
                <a:off x="2741513" y="2379582"/>
                <a:ext cx="444266" cy="448082"/>
              </a:xfrm>
              <a:prstGeom prst="arc">
                <a:avLst>
                  <a:gd name="adj1" fmla="val 17879128"/>
                  <a:gd name="adj2" fmla="val 16883288"/>
                </a:avLst>
              </a:prstGeom>
              <a:noFill/>
              <a:ln w="19050" cap="rnd">
                <a:solidFill>
                  <a:schemeClr val="accent1"/>
                </a:solidFill>
                <a:headEnd type="triangle"/>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5" name="Group 44">
                <a:extLst>
                  <a:ext uri="{FF2B5EF4-FFF2-40B4-BE49-F238E27FC236}">
                    <a16:creationId xmlns:a16="http://schemas.microsoft.com/office/drawing/2014/main" id="{214B2D5B-A7B7-4454-97A0-9434104AA94B}"/>
                  </a:ext>
                </a:extLst>
              </p:cNvPr>
              <p:cNvGrpSpPr/>
              <p:nvPr/>
            </p:nvGrpSpPr>
            <p:grpSpPr>
              <a:xfrm>
                <a:off x="2891138" y="2515879"/>
                <a:ext cx="145015" cy="175491"/>
                <a:chOff x="2267643" y="4928539"/>
                <a:chExt cx="168841" cy="204325"/>
              </a:xfrm>
            </p:grpSpPr>
            <p:sp>
              <p:nvSpPr>
                <p:cNvPr id="46" name="Freeform: Shape 45">
                  <a:extLst>
                    <a:ext uri="{FF2B5EF4-FFF2-40B4-BE49-F238E27FC236}">
                      <a16:creationId xmlns:a16="http://schemas.microsoft.com/office/drawing/2014/main" id="{DB2E9641-56D4-4BB5-B154-838226423160}"/>
                    </a:ext>
                  </a:extLst>
                </p:cNvPr>
                <p:cNvSpPr/>
                <p:nvPr/>
              </p:nvSpPr>
              <p:spPr>
                <a:xfrm>
                  <a:off x="2305774" y="4928539"/>
                  <a:ext cx="91761" cy="91761"/>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accent2"/>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7" name="Freeform: Shape 46">
                  <a:extLst>
                    <a:ext uri="{FF2B5EF4-FFF2-40B4-BE49-F238E27FC236}">
                      <a16:creationId xmlns:a16="http://schemas.microsoft.com/office/drawing/2014/main" id="{FB07FE62-F24C-46A6-BDB4-1CB491A6D80A}"/>
                    </a:ext>
                  </a:extLst>
                </p:cNvPr>
                <p:cNvSpPr/>
                <p:nvPr/>
              </p:nvSpPr>
              <p:spPr>
                <a:xfrm>
                  <a:off x="2267643" y="5037433"/>
                  <a:ext cx="168841" cy="95431"/>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2"/>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grpSp>
        <p:nvGrpSpPr>
          <p:cNvPr id="61" name="Group 60">
            <a:extLst>
              <a:ext uri="{FF2B5EF4-FFF2-40B4-BE49-F238E27FC236}">
                <a16:creationId xmlns:a16="http://schemas.microsoft.com/office/drawing/2014/main" id="{DB555CEA-0EEB-4772-9525-A0ACF547FA24}"/>
              </a:ext>
            </a:extLst>
          </p:cNvPr>
          <p:cNvGrpSpPr>
            <a:grpSpLocks/>
          </p:cNvGrpSpPr>
          <p:nvPr/>
        </p:nvGrpSpPr>
        <p:grpSpPr>
          <a:xfrm>
            <a:off x="170861" y="5273909"/>
            <a:ext cx="530352" cy="530352"/>
            <a:chOff x="8804453" y="4163254"/>
            <a:chExt cx="670962" cy="670962"/>
          </a:xfrm>
        </p:grpSpPr>
        <p:sp>
          <p:nvSpPr>
            <p:cNvPr id="62" name="Oval 61">
              <a:extLst>
                <a:ext uri="{FF2B5EF4-FFF2-40B4-BE49-F238E27FC236}">
                  <a16:creationId xmlns:a16="http://schemas.microsoft.com/office/drawing/2014/main" id="{512DD42E-9FA5-4742-A11D-B356A4B47477}"/>
                </a:ext>
              </a:extLst>
            </p:cNvPr>
            <p:cNvSpPr>
              <a:spLocks/>
            </p:cNvSpPr>
            <p:nvPr/>
          </p:nvSpPr>
          <p:spPr bwMode="auto">
            <a:xfrm>
              <a:off x="8804453" y="4163254"/>
              <a:ext cx="670962" cy="670962"/>
            </a:xfrm>
            <a:prstGeom prst="ellipse">
              <a:avLst/>
            </a:prstGeom>
            <a:solidFill>
              <a:schemeClr val="bg1">
                <a:lumMod val="95000"/>
              </a:schemeClr>
            </a:solidFill>
            <a:ln w="12700" cap="flat" cmpd="sng" algn="ctr">
              <a:solidFill>
                <a:schemeClr val="accent2"/>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900" kern="0">
                <a:cs typeface="Segoe UI" pitchFamily="34" charset="0"/>
              </a:endParaRPr>
            </a:p>
          </p:txBody>
        </p:sp>
        <p:grpSp>
          <p:nvGrpSpPr>
            <p:cNvPr id="63" name="Group 62">
              <a:extLst>
                <a:ext uri="{FF2B5EF4-FFF2-40B4-BE49-F238E27FC236}">
                  <a16:creationId xmlns:a16="http://schemas.microsoft.com/office/drawing/2014/main" id="{63010F12-43C8-4299-B371-CFD202887C5B}"/>
                </a:ext>
              </a:extLst>
            </p:cNvPr>
            <p:cNvGrpSpPr/>
            <p:nvPr/>
          </p:nvGrpSpPr>
          <p:grpSpPr>
            <a:xfrm>
              <a:off x="8932152" y="4305627"/>
              <a:ext cx="415564" cy="386216"/>
              <a:chOff x="2028300" y="6045993"/>
              <a:chExt cx="400767" cy="372464"/>
            </a:xfrm>
          </p:grpSpPr>
          <p:grpSp>
            <p:nvGrpSpPr>
              <p:cNvPr id="64" name="Graphic 88">
                <a:extLst>
                  <a:ext uri="{FF2B5EF4-FFF2-40B4-BE49-F238E27FC236}">
                    <a16:creationId xmlns:a16="http://schemas.microsoft.com/office/drawing/2014/main" id="{E10A4994-A43A-4C93-9B9F-F40605F19C38}"/>
                  </a:ext>
                </a:extLst>
              </p:cNvPr>
              <p:cNvGrpSpPr/>
              <p:nvPr/>
            </p:nvGrpSpPr>
            <p:grpSpPr>
              <a:xfrm>
                <a:off x="2028300" y="6193816"/>
                <a:ext cx="193798" cy="224641"/>
                <a:chOff x="4612047" y="1918885"/>
                <a:chExt cx="464438" cy="538352"/>
              </a:xfrm>
            </p:grpSpPr>
            <p:sp>
              <p:nvSpPr>
                <p:cNvPr id="72" name="Freeform: Shape 71">
                  <a:extLst>
                    <a:ext uri="{FF2B5EF4-FFF2-40B4-BE49-F238E27FC236}">
                      <a16:creationId xmlns:a16="http://schemas.microsoft.com/office/drawing/2014/main" id="{38DDC72F-A970-4C2E-B642-A34C9EB46668}"/>
                    </a:ext>
                  </a:extLst>
                </p:cNvPr>
                <p:cNvSpPr/>
                <p:nvPr/>
              </p:nvSpPr>
              <p:spPr>
                <a:xfrm>
                  <a:off x="4612047" y="2232733"/>
                  <a:ext cx="464438" cy="224504"/>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sp>
              <p:nvSpPr>
                <p:cNvPr id="73" name="Freeform: Shape 72">
                  <a:extLst>
                    <a:ext uri="{FF2B5EF4-FFF2-40B4-BE49-F238E27FC236}">
                      <a16:creationId xmlns:a16="http://schemas.microsoft.com/office/drawing/2014/main" id="{DB204A57-5316-4379-9516-FD1D9A21DA06}"/>
                    </a:ext>
                  </a:extLst>
                </p:cNvPr>
                <p:cNvSpPr/>
                <p:nvPr/>
              </p:nvSpPr>
              <p:spPr>
                <a:xfrm>
                  <a:off x="4703963" y="1918885"/>
                  <a:ext cx="285750" cy="298513"/>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grpSp>
              <p:nvGrpSpPr>
                <p:cNvPr id="74" name="Graphic 88">
                  <a:extLst>
                    <a:ext uri="{FF2B5EF4-FFF2-40B4-BE49-F238E27FC236}">
                      <a16:creationId xmlns:a16="http://schemas.microsoft.com/office/drawing/2014/main" id="{60EA0CEB-6CF8-4ECD-BE41-15CFEF62702B}"/>
                    </a:ext>
                  </a:extLst>
                </p:cNvPr>
                <p:cNvGrpSpPr/>
                <p:nvPr/>
              </p:nvGrpSpPr>
              <p:grpSpPr>
                <a:xfrm>
                  <a:off x="4653957" y="2246735"/>
                  <a:ext cx="363759" cy="187833"/>
                  <a:chOff x="4653957" y="2246735"/>
                  <a:chExt cx="363759" cy="187833"/>
                </a:xfrm>
                <a:solidFill>
                  <a:srgbClr val="44E9FE"/>
                </a:solidFill>
              </p:grpSpPr>
              <p:sp>
                <p:nvSpPr>
                  <p:cNvPr id="75" name="Freeform: Shape 74">
                    <a:extLst>
                      <a:ext uri="{FF2B5EF4-FFF2-40B4-BE49-F238E27FC236}">
                        <a16:creationId xmlns:a16="http://schemas.microsoft.com/office/drawing/2014/main" id="{887E03AB-CCA1-4E6A-A2ED-8AC88CC81725}"/>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Freeform: Shape 75">
                    <a:extLst>
                      <a:ext uri="{FF2B5EF4-FFF2-40B4-BE49-F238E27FC236}">
                        <a16:creationId xmlns:a16="http://schemas.microsoft.com/office/drawing/2014/main" id="{90A39589-9681-44B8-8C4B-B9E34E3BB8AF}"/>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7" name="Freeform: Shape 76">
                    <a:extLst>
                      <a:ext uri="{FF2B5EF4-FFF2-40B4-BE49-F238E27FC236}">
                        <a16:creationId xmlns:a16="http://schemas.microsoft.com/office/drawing/2014/main" id="{55E8404C-8688-4EB0-A7B4-B87DFEB740CD}"/>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8" name="Freeform: Shape 77">
                    <a:extLst>
                      <a:ext uri="{FF2B5EF4-FFF2-40B4-BE49-F238E27FC236}">
                        <a16:creationId xmlns:a16="http://schemas.microsoft.com/office/drawing/2014/main" id="{0EEFF78E-FDDA-4108-AE61-18A95B0F2E1C}"/>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9" name="Freeform: Shape 78">
                    <a:extLst>
                      <a:ext uri="{FF2B5EF4-FFF2-40B4-BE49-F238E27FC236}">
                        <a16:creationId xmlns:a16="http://schemas.microsoft.com/office/drawing/2014/main" id="{2036D27B-301D-46EF-A2D3-4E0EDA6421EB}"/>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0" name="Freeform: Shape 79">
                    <a:extLst>
                      <a:ext uri="{FF2B5EF4-FFF2-40B4-BE49-F238E27FC236}">
                        <a16:creationId xmlns:a16="http://schemas.microsoft.com/office/drawing/2014/main" id="{E2B77241-C236-4E62-9135-44ADD266CE02}"/>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nvGrpSpPr>
              <p:cNvPr id="65" name="Group 64">
                <a:extLst>
                  <a:ext uri="{FF2B5EF4-FFF2-40B4-BE49-F238E27FC236}">
                    <a16:creationId xmlns:a16="http://schemas.microsoft.com/office/drawing/2014/main" id="{F108C000-94F4-4C1F-80A3-1103524C5C8A}"/>
                  </a:ext>
                </a:extLst>
              </p:cNvPr>
              <p:cNvGrpSpPr/>
              <p:nvPr/>
            </p:nvGrpSpPr>
            <p:grpSpPr>
              <a:xfrm>
                <a:off x="2188733" y="6045993"/>
                <a:ext cx="240334" cy="195859"/>
                <a:chOff x="6245157" y="2474070"/>
                <a:chExt cx="4877053" cy="3974539"/>
              </a:xfrm>
            </p:grpSpPr>
            <p:grpSp>
              <p:nvGrpSpPr>
                <p:cNvPr id="66" name="Group 65" descr="monitor, desktop">
                  <a:extLst>
                    <a:ext uri="{FF2B5EF4-FFF2-40B4-BE49-F238E27FC236}">
                      <a16:creationId xmlns:a16="http://schemas.microsoft.com/office/drawing/2014/main" id="{5B4BB961-4D6B-42DF-B7A5-DE65288AFB14}"/>
                    </a:ext>
                  </a:extLst>
                </p:cNvPr>
                <p:cNvGrpSpPr/>
                <p:nvPr/>
              </p:nvGrpSpPr>
              <p:grpSpPr>
                <a:xfrm>
                  <a:off x="6245157" y="2474070"/>
                  <a:ext cx="4877053" cy="3974539"/>
                  <a:chOff x="4233864" y="1827214"/>
                  <a:chExt cx="403225" cy="328613"/>
                </a:xfrm>
              </p:grpSpPr>
              <p:sp>
                <p:nvSpPr>
                  <p:cNvPr id="70" name="Freeform 53">
                    <a:extLst>
                      <a:ext uri="{FF2B5EF4-FFF2-40B4-BE49-F238E27FC236}">
                        <a16:creationId xmlns:a16="http://schemas.microsoft.com/office/drawing/2014/main" id="{3F6DCC25-6730-45C7-89B4-6528E79AFE27}"/>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1" name="Freeform 54">
                    <a:extLst>
                      <a:ext uri="{FF2B5EF4-FFF2-40B4-BE49-F238E27FC236}">
                        <a16:creationId xmlns:a16="http://schemas.microsoft.com/office/drawing/2014/main" id="{37FF97BA-75F1-4DAF-A509-984D90A2C743}"/>
                      </a:ext>
                    </a:extLst>
                  </p:cNvPr>
                  <p:cNvSpPr>
                    <a:spLocks/>
                  </p:cNvSpPr>
                  <p:nvPr/>
                </p:nvSpPr>
                <p:spPr bwMode="auto">
                  <a:xfrm>
                    <a:off x="4233864" y="2039275"/>
                    <a:ext cx="403225" cy="116552"/>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grpSp>
            <p:grpSp>
              <p:nvGrpSpPr>
                <p:cNvPr id="67" name="Group 66" descr="person">
                  <a:extLst>
                    <a:ext uri="{FF2B5EF4-FFF2-40B4-BE49-F238E27FC236}">
                      <a16:creationId xmlns:a16="http://schemas.microsoft.com/office/drawing/2014/main" id="{366C9ECB-E7DE-484F-B5CC-FB35AFBB4BD7}"/>
                    </a:ext>
                  </a:extLst>
                </p:cNvPr>
                <p:cNvGrpSpPr/>
                <p:nvPr/>
              </p:nvGrpSpPr>
              <p:grpSpPr>
                <a:xfrm>
                  <a:off x="7807647" y="2684834"/>
                  <a:ext cx="1752074" cy="2120286"/>
                  <a:chOff x="5517875" y="3368919"/>
                  <a:chExt cx="233375" cy="282423"/>
                </a:xfrm>
              </p:grpSpPr>
              <p:sp>
                <p:nvSpPr>
                  <p:cNvPr id="68" name="Freeform: Shape 67">
                    <a:extLst>
                      <a:ext uri="{FF2B5EF4-FFF2-40B4-BE49-F238E27FC236}">
                        <a16:creationId xmlns:a16="http://schemas.microsoft.com/office/drawing/2014/main" id="{3C74C72D-9308-4812-8430-82D66F1BBA88}"/>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sp>
                <p:nvSpPr>
                  <p:cNvPr id="69" name="Freeform: Shape 68">
                    <a:extLst>
                      <a:ext uri="{FF2B5EF4-FFF2-40B4-BE49-F238E27FC236}">
                        <a16:creationId xmlns:a16="http://schemas.microsoft.com/office/drawing/2014/main" id="{339CF3A7-6CF4-4702-8CCC-3F2A7A820276}"/>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grpSp>
          </p:grpSp>
        </p:grpSp>
      </p:grpSp>
      <p:sp>
        <p:nvSpPr>
          <p:cNvPr id="133" name="!!PATIENT ENGAGEMENT">
            <a:extLst>
              <a:ext uri="{FF2B5EF4-FFF2-40B4-BE49-F238E27FC236}">
                <a16:creationId xmlns:a16="http://schemas.microsoft.com/office/drawing/2014/main" id="{E9E89E4E-EA88-4B15-A848-920789309D33}"/>
              </a:ext>
            </a:extLst>
          </p:cNvPr>
          <p:cNvSpPr>
            <a:spLocks/>
          </p:cNvSpPr>
          <p:nvPr/>
        </p:nvSpPr>
        <p:spPr>
          <a:xfrm>
            <a:off x="0" y="4809132"/>
            <a:ext cx="872075" cy="1459906"/>
          </a:xfrm>
          <a:prstGeom prst="rect">
            <a:avLst/>
          </a:prstGeom>
          <a:solidFill>
            <a:schemeClr val="accent1">
              <a:lumMod val="20000"/>
              <a:lumOff val="80000"/>
              <a:alpha val="5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0" tIns="91440" rIns="91440" bIns="91440" rtlCol="0" anchor="ctr"/>
          <a:lstStyle/>
          <a:p>
            <a:pPr defTabSz="896215"/>
            <a:endParaRPr lang="en-US" sz="1600">
              <a:solidFill>
                <a:schemeClr val="tx1"/>
              </a:solidFill>
            </a:endParaRPr>
          </a:p>
        </p:txBody>
      </p:sp>
      <p:sp>
        <p:nvSpPr>
          <p:cNvPr id="158" name="!!PATIENT ACCESS">
            <a:extLst>
              <a:ext uri="{FF2B5EF4-FFF2-40B4-BE49-F238E27FC236}">
                <a16:creationId xmlns:a16="http://schemas.microsoft.com/office/drawing/2014/main" id="{A1F9A261-383E-4268-9ADB-FB9940F784A2}"/>
              </a:ext>
            </a:extLst>
          </p:cNvPr>
          <p:cNvSpPr>
            <a:spLocks/>
          </p:cNvSpPr>
          <p:nvPr/>
        </p:nvSpPr>
        <p:spPr>
          <a:xfrm>
            <a:off x="3" y="3233108"/>
            <a:ext cx="872075" cy="1459906"/>
          </a:xfrm>
          <a:prstGeom prst="rect">
            <a:avLst/>
          </a:prstGeom>
          <a:solidFill>
            <a:schemeClr val="accent1">
              <a:lumMod val="20000"/>
              <a:lumOff val="80000"/>
              <a:alpha val="5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0" tIns="91440" rIns="91440" bIns="91440" rtlCol="0" anchor="ctr"/>
          <a:lstStyle/>
          <a:p>
            <a:pPr defTabSz="896215"/>
            <a:endParaRPr lang="en-US" sz="1600">
              <a:solidFill>
                <a:schemeClr val="tx1"/>
              </a:solidFill>
            </a:endParaRPr>
          </a:p>
        </p:txBody>
      </p:sp>
      <p:grpSp>
        <p:nvGrpSpPr>
          <p:cNvPr id="81" name="Group 80">
            <a:extLst>
              <a:ext uri="{FF2B5EF4-FFF2-40B4-BE49-F238E27FC236}">
                <a16:creationId xmlns:a16="http://schemas.microsoft.com/office/drawing/2014/main" id="{0A1E1477-52A6-4FFF-85DF-059DD8B02912}"/>
              </a:ext>
            </a:extLst>
          </p:cNvPr>
          <p:cNvGrpSpPr/>
          <p:nvPr/>
        </p:nvGrpSpPr>
        <p:grpSpPr>
          <a:xfrm>
            <a:off x="11498385" y="6176585"/>
            <a:ext cx="548640" cy="548640"/>
            <a:chOff x="9992738" y="1728629"/>
            <a:chExt cx="831086" cy="831086"/>
          </a:xfrm>
        </p:grpSpPr>
        <p:sp>
          <p:nvSpPr>
            <p:cNvPr id="83" name="Oval 82">
              <a:extLst>
                <a:ext uri="{FF2B5EF4-FFF2-40B4-BE49-F238E27FC236}">
                  <a16:creationId xmlns:a16="http://schemas.microsoft.com/office/drawing/2014/main" id="{0AFE86FD-4597-4107-B180-7A72BF1F4443}"/>
                </a:ext>
              </a:extLst>
            </p:cNvPr>
            <p:cNvSpPr/>
            <p:nvPr/>
          </p:nvSpPr>
          <p:spPr bwMode="auto">
            <a:xfrm>
              <a:off x="9992738" y="1728629"/>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84" name="Group 83">
              <a:extLst>
                <a:ext uri="{FF2B5EF4-FFF2-40B4-BE49-F238E27FC236}">
                  <a16:creationId xmlns:a16="http://schemas.microsoft.com/office/drawing/2014/main" id="{B69E2113-7BA2-4007-8A8F-5A5FF198417F}"/>
                </a:ext>
              </a:extLst>
            </p:cNvPr>
            <p:cNvGrpSpPr>
              <a:grpSpLocks noChangeAspect="1"/>
            </p:cNvGrpSpPr>
            <p:nvPr/>
          </p:nvGrpSpPr>
          <p:grpSpPr>
            <a:xfrm>
              <a:off x="10101207" y="1859051"/>
              <a:ext cx="582406" cy="459978"/>
              <a:chOff x="9595963" y="5139401"/>
              <a:chExt cx="510972" cy="403559"/>
            </a:xfrm>
          </p:grpSpPr>
          <p:sp>
            <p:nvSpPr>
              <p:cNvPr id="85" name="AutoShape 124">
                <a:extLst>
                  <a:ext uri="{FF2B5EF4-FFF2-40B4-BE49-F238E27FC236}">
                    <a16:creationId xmlns:a16="http://schemas.microsoft.com/office/drawing/2014/main" id="{1687657A-86AD-4780-AE1F-A61D20336DB4}"/>
                  </a:ext>
                </a:extLst>
              </p:cNvPr>
              <p:cNvSpPr>
                <a:spLocks noChangeAspect="1" noChangeArrowheads="1" noTextEdit="1"/>
              </p:cNvSpPr>
              <p:nvPr/>
            </p:nvSpPr>
            <p:spPr bwMode="auto">
              <a:xfrm>
                <a:off x="9595963" y="5139401"/>
                <a:ext cx="404923" cy="40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6" name="Rectangle 127">
                <a:extLst>
                  <a:ext uri="{FF2B5EF4-FFF2-40B4-BE49-F238E27FC236}">
                    <a16:creationId xmlns:a16="http://schemas.microsoft.com/office/drawing/2014/main" id="{A7F9E129-B6E8-4F3E-9E48-F8179E2A0F20}"/>
                  </a:ext>
                </a:extLst>
              </p:cNvPr>
              <p:cNvSpPr>
                <a:spLocks noChangeArrowheads="1"/>
              </p:cNvSpPr>
              <p:nvPr/>
            </p:nvSpPr>
            <p:spPr bwMode="auto">
              <a:xfrm>
                <a:off x="9595963" y="5139401"/>
                <a:ext cx="404923" cy="40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7" name="Freeform 89">
                <a:extLst>
                  <a:ext uri="{FF2B5EF4-FFF2-40B4-BE49-F238E27FC236}">
                    <a16:creationId xmlns:a16="http://schemas.microsoft.com/office/drawing/2014/main" id="{0048604A-75EA-4559-8116-178F9EE7C412}"/>
                  </a:ext>
                </a:extLst>
              </p:cNvPr>
              <p:cNvSpPr>
                <a:spLocks/>
              </p:cNvSpPr>
              <p:nvPr/>
            </p:nvSpPr>
            <p:spPr bwMode="auto">
              <a:xfrm>
                <a:off x="9653225" y="5158488"/>
                <a:ext cx="290399" cy="359561"/>
              </a:xfrm>
              <a:custGeom>
                <a:avLst/>
                <a:gdLst>
                  <a:gd name="connsiteX0" fmla="*/ 145199 w 290399"/>
                  <a:gd name="connsiteY0" fmla="*/ 0 h 359561"/>
                  <a:gd name="connsiteX1" fmla="*/ 151513 w 290399"/>
                  <a:gd name="connsiteY1" fmla="*/ 4209 h 359561"/>
                  <a:gd name="connsiteX2" fmla="*/ 284086 w 290399"/>
                  <a:gd name="connsiteY2" fmla="*/ 61021 h 359561"/>
                  <a:gd name="connsiteX3" fmla="*/ 290399 w 290399"/>
                  <a:gd name="connsiteY3" fmla="*/ 61021 h 359561"/>
                  <a:gd name="connsiteX4" fmla="*/ 290399 w 290399"/>
                  <a:gd name="connsiteY4" fmla="*/ 164125 h 359561"/>
                  <a:gd name="connsiteX5" fmla="*/ 285800 w 290399"/>
                  <a:gd name="connsiteY5" fmla="*/ 210170 h 359561"/>
                  <a:gd name="connsiteX6" fmla="*/ 279891 w 290399"/>
                  <a:gd name="connsiteY6" fmla="*/ 229239 h 359561"/>
                  <a:gd name="connsiteX7" fmla="*/ 243547 w 290399"/>
                  <a:gd name="connsiteY7" fmla="*/ 221901 h 359561"/>
                  <a:gd name="connsiteX8" fmla="*/ 127234 w 290399"/>
                  <a:gd name="connsiteY8" fmla="*/ 338214 h 359561"/>
                  <a:gd name="connsiteX9" fmla="*/ 131544 w 290399"/>
                  <a:gd name="connsiteY9" fmla="*/ 359561 h 359561"/>
                  <a:gd name="connsiteX10" fmla="*/ 105644 w 290399"/>
                  <a:gd name="connsiteY10" fmla="*/ 351100 h 359561"/>
                  <a:gd name="connsiteX11" fmla="*/ 0 w 290399"/>
                  <a:gd name="connsiteY11" fmla="*/ 162021 h 359561"/>
                  <a:gd name="connsiteX12" fmla="*/ 0 w 290399"/>
                  <a:gd name="connsiteY12" fmla="*/ 61021 h 359561"/>
                  <a:gd name="connsiteX13" fmla="*/ 8417 w 290399"/>
                  <a:gd name="connsiteY13" fmla="*/ 61021 h 359561"/>
                  <a:gd name="connsiteX14" fmla="*/ 140991 w 290399"/>
                  <a:gd name="connsiteY14" fmla="*/ 4209 h 359561"/>
                  <a:gd name="connsiteX15" fmla="*/ 145199 w 290399"/>
                  <a:gd name="connsiteY15" fmla="*/ 0 h 35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0399" h="359561">
                    <a:moveTo>
                      <a:pt x="145199" y="0"/>
                    </a:moveTo>
                    <a:cubicBezTo>
                      <a:pt x="151513" y="4209"/>
                      <a:pt x="151513" y="4209"/>
                      <a:pt x="151513" y="4209"/>
                    </a:cubicBezTo>
                    <a:cubicBezTo>
                      <a:pt x="223060" y="61021"/>
                      <a:pt x="284086" y="61021"/>
                      <a:pt x="284086" y="61021"/>
                    </a:cubicBezTo>
                    <a:cubicBezTo>
                      <a:pt x="290399" y="61021"/>
                      <a:pt x="290399" y="61021"/>
                      <a:pt x="290399" y="61021"/>
                    </a:cubicBezTo>
                    <a:cubicBezTo>
                      <a:pt x="290399" y="164125"/>
                      <a:pt x="290399" y="164125"/>
                      <a:pt x="290399" y="164125"/>
                    </a:cubicBezTo>
                    <a:cubicBezTo>
                      <a:pt x="290399" y="180433"/>
                      <a:pt x="288755" y="195786"/>
                      <a:pt x="285800" y="210170"/>
                    </a:cubicBezTo>
                    <a:lnTo>
                      <a:pt x="279891" y="229239"/>
                    </a:lnTo>
                    <a:lnTo>
                      <a:pt x="243547" y="221901"/>
                    </a:lnTo>
                    <a:cubicBezTo>
                      <a:pt x="179309" y="221901"/>
                      <a:pt x="127234" y="273976"/>
                      <a:pt x="127234" y="338214"/>
                    </a:cubicBezTo>
                    <a:lnTo>
                      <a:pt x="131544" y="359561"/>
                    </a:lnTo>
                    <a:lnTo>
                      <a:pt x="105644" y="351100"/>
                    </a:lnTo>
                    <a:cubicBezTo>
                      <a:pt x="59185" y="325357"/>
                      <a:pt x="0" y="261443"/>
                      <a:pt x="0" y="162021"/>
                    </a:cubicBezTo>
                    <a:cubicBezTo>
                      <a:pt x="0" y="61021"/>
                      <a:pt x="0" y="61021"/>
                      <a:pt x="0" y="61021"/>
                    </a:cubicBezTo>
                    <a:cubicBezTo>
                      <a:pt x="8417" y="61021"/>
                      <a:pt x="8417" y="61021"/>
                      <a:pt x="8417" y="61021"/>
                    </a:cubicBezTo>
                    <a:cubicBezTo>
                      <a:pt x="8417" y="61021"/>
                      <a:pt x="73652" y="67334"/>
                      <a:pt x="140991" y="4209"/>
                    </a:cubicBezTo>
                    <a:cubicBezTo>
                      <a:pt x="145199" y="0"/>
                      <a:pt x="145199" y="0"/>
                      <a:pt x="14519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8" name="Freeform 129">
                <a:extLst>
                  <a:ext uri="{FF2B5EF4-FFF2-40B4-BE49-F238E27FC236}">
                    <a16:creationId xmlns:a16="http://schemas.microsoft.com/office/drawing/2014/main" id="{4B7ABB30-B695-4A48-AE86-45E81835A015}"/>
                  </a:ext>
                </a:extLst>
              </p:cNvPr>
              <p:cNvSpPr>
                <a:spLocks/>
              </p:cNvSpPr>
              <p:nvPr/>
            </p:nvSpPr>
            <p:spPr bwMode="auto">
              <a:xfrm>
                <a:off x="9775929" y="5301643"/>
                <a:ext cx="46355" cy="9271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9" name="Freeform: Shape 87">
                <a:extLst>
                  <a:ext uri="{FF2B5EF4-FFF2-40B4-BE49-F238E27FC236}">
                    <a16:creationId xmlns:a16="http://schemas.microsoft.com/office/drawing/2014/main" id="{CC87859E-31F7-4AF6-8F64-434DF394DE46}"/>
                  </a:ext>
                </a:extLst>
              </p:cNvPr>
              <p:cNvSpPr/>
              <p:nvPr/>
            </p:nvSpPr>
            <p:spPr>
              <a:xfrm>
                <a:off x="9826788" y="5445278"/>
                <a:ext cx="123425" cy="97592"/>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90" name="Group 89">
                <a:extLst>
                  <a:ext uri="{FF2B5EF4-FFF2-40B4-BE49-F238E27FC236}">
                    <a16:creationId xmlns:a16="http://schemas.microsoft.com/office/drawing/2014/main" id="{BD1BDFC9-A2E3-418A-AF20-951946FD9C8D}"/>
                  </a:ext>
                </a:extLst>
              </p:cNvPr>
              <p:cNvGrpSpPr/>
              <p:nvPr/>
            </p:nvGrpSpPr>
            <p:grpSpPr>
              <a:xfrm>
                <a:off x="9967668" y="5448874"/>
                <a:ext cx="139267" cy="93256"/>
                <a:chOff x="2222738" y="2658178"/>
                <a:chExt cx="391875" cy="262412"/>
              </a:xfrm>
            </p:grpSpPr>
            <p:sp>
              <p:nvSpPr>
                <p:cNvPr id="91" name="Rectangle 90">
                  <a:extLst>
                    <a:ext uri="{FF2B5EF4-FFF2-40B4-BE49-F238E27FC236}">
                      <a16:creationId xmlns:a16="http://schemas.microsoft.com/office/drawing/2014/main" id="{2EF77F1A-2114-4230-A3FD-84E79ACB98BD}"/>
                    </a:ext>
                  </a:extLst>
                </p:cNvPr>
                <p:cNvSpPr/>
                <p:nvPr/>
              </p:nvSpPr>
              <p:spPr bwMode="auto">
                <a:xfrm>
                  <a:off x="2222738" y="2658178"/>
                  <a:ext cx="391875"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2" name="Rectangle 91">
                  <a:extLst>
                    <a:ext uri="{FF2B5EF4-FFF2-40B4-BE49-F238E27FC236}">
                      <a16:creationId xmlns:a16="http://schemas.microsoft.com/office/drawing/2014/main" id="{A9C9B386-E275-41C8-879E-6ECB7BCD4E5C}"/>
                    </a:ext>
                  </a:extLst>
                </p:cNvPr>
                <p:cNvSpPr/>
                <p:nvPr/>
              </p:nvSpPr>
              <p:spPr bwMode="auto">
                <a:xfrm>
                  <a:off x="2222738" y="2766525"/>
                  <a:ext cx="391875"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3" name="Rectangle 92">
                  <a:extLst>
                    <a:ext uri="{FF2B5EF4-FFF2-40B4-BE49-F238E27FC236}">
                      <a16:creationId xmlns:a16="http://schemas.microsoft.com/office/drawing/2014/main" id="{460AB1EF-6486-4584-8660-147A6499CDC9}"/>
                    </a:ext>
                  </a:extLst>
                </p:cNvPr>
                <p:cNvSpPr/>
                <p:nvPr/>
              </p:nvSpPr>
              <p:spPr bwMode="auto">
                <a:xfrm>
                  <a:off x="2222738" y="2874871"/>
                  <a:ext cx="391875"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grpSp>
      <p:grpSp>
        <p:nvGrpSpPr>
          <p:cNvPr id="94" name="Group 93">
            <a:extLst>
              <a:ext uri="{FF2B5EF4-FFF2-40B4-BE49-F238E27FC236}">
                <a16:creationId xmlns:a16="http://schemas.microsoft.com/office/drawing/2014/main" id="{46BF62BE-E1A6-4A23-8B97-C1CEC963970C}"/>
              </a:ext>
            </a:extLst>
          </p:cNvPr>
          <p:cNvGrpSpPr/>
          <p:nvPr/>
        </p:nvGrpSpPr>
        <p:grpSpPr>
          <a:xfrm>
            <a:off x="9087190" y="6176585"/>
            <a:ext cx="548640" cy="548640"/>
            <a:chOff x="936598" y="3457731"/>
            <a:chExt cx="549855" cy="549855"/>
          </a:xfrm>
        </p:grpSpPr>
        <p:sp>
          <p:nvSpPr>
            <p:cNvPr id="95" name="Oval 94">
              <a:extLst>
                <a:ext uri="{FF2B5EF4-FFF2-40B4-BE49-F238E27FC236}">
                  <a16:creationId xmlns:a16="http://schemas.microsoft.com/office/drawing/2014/main" id="{969C6EB3-FDA9-42EC-BEC9-6FA9AD82F55E}"/>
                </a:ext>
              </a:extLst>
            </p:cNvPr>
            <p:cNvSpPr>
              <a:spLocks/>
            </p:cNvSpPr>
            <p:nvPr/>
          </p:nvSpPr>
          <p:spPr bwMode="auto">
            <a:xfrm>
              <a:off x="936598" y="3457731"/>
              <a:ext cx="549855" cy="549855"/>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6" name="Group 95">
              <a:extLst>
                <a:ext uri="{FF2B5EF4-FFF2-40B4-BE49-F238E27FC236}">
                  <a16:creationId xmlns:a16="http://schemas.microsoft.com/office/drawing/2014/main" id="{F8282CD7-0CD5-48E4-AF8E-A3D7D5E1C818}"/>
                </a:ext>
              </a:extLst>
            </p:cNvPr>
            <p:cNvGrpSpPr/>
            <p:nvPr/>
          </p:nvGrpSpPr>
          <p:grpSpPr>
            <a:xfrm>
              <a:off x="1027638" y="3571805"/>
              <a:ext cx="367776" cy="321708"/>
              <a:chOff x="2393155" y="4812640"/>
              <a:chExt cx="977928" cy="855435"/>
            </a:xfrm>
          </p:grpSpPr>
          <p:sp>
            <p:nvSpPr>
              <p:cNvPr id="97" name="Oval 96">
                <a:extLst>
                  <a:ext uri="{FF2B5EF4-FFF2-40B4-BE49-F238E27FC236}">
                    <a16:creationId xmlns:a16="http://schemas.microsoft.com/office/drawing/2014/main" id="{9D6B017B-9722-48EA-B295-4F7D20FDE10B}"/>
                  </a:ext>
                  <a:ext uri="{C183D7F6-B498-43B3-948B-1728B52AA6E4}">
                    <adec:decorative xmlns:adec="http://schemas.microsoft.com/office/drawing/2017/decorative" val="1"/>
                  </a:ext>
                </a:extLst>
              </p:cNvPr>
              <p:cNvSpPr/>
              <p:nvPr/>
            </p:nvSpPr>
            <p:spPr bwMode="auto">
              <a:xfrm rot="17100000">
                <a:off x="2470484" y="4809143"/>
                <a:ext cx="814006" cy="820999"/>
              </a:xfrm>
              <a:prstGeom prst="ellipse">
                <a:avLst/>
              </a:prstGeom>
              <a:noFill/>
              <a:ln w="19050" cap="rnd">
                <a:solidFill>
                  <a:srgbClr val="50E6FF"/>
                </a:solidFill>
                <a:headEnd type="triangle"/>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98" name="Group 97" descr="heart, health, monitoring">
                <a:extLst>
                  <a:ext uri="{FF2B5EF4-FFF2-40B4-BE49-F238E27FC236}">
                    <a16:creationId xmlns:a16="http://schemas.microsoft.com/office/drawing/2014/main" id="{C0FA11FC-CF90-4FB2-A8CD-D3CA134BB2C8}"/>
                  </a:ext>
                </a:extLst>
              </p:cNvPr>
              <p:cNvGrpSpPr/>
              <p:nvPr/>
            </p:nvGrpSpPr>
            <p:grpSpPr>
              <a:xfrm>
                <a:off x="2711466" y="5070806"/>
                <a:ext cx="367435" cy="270597"/>
                <a:chOff x="3824796" y="4547391"/>
                <a:chExt cx="485866" cy="357813"/>
              </a:xfrm>
            </p:grpSpPr>
            <p:sp>
              <p:nvSpPr>
                <p:cNvPr id="126" name="Freeform 81">
                  <a:extLst>
                    <a:ext uri="{FF2B5EF4-FFF2-40B4-BE49-F238E27FC236}">
                      <a16:creationId xmlns:a16="http://schemas.microsoft.com/office/drawing/2014/main" id="{F121A129-17FA-422A-A61D-E6A6D3E3BD81}"/>
                    </a:ext>
                  </a:extLst>
                </p:cNvPr>
                <p:cNvSpPr>
                  <a:spLocks/>
                </p:cNvSpPr>
                <p:nvPr/>
              </p:nvSpPr>
              <p:spPr bwMode="auto">
                <a:xfrm>
                  <a:off x="3883525" y="4547391"/>
                  <a:ext cx="427137" cy="357813"/>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27" name="Freeform 82">
                  <a:extLst>
                    <a:ext uri="{FF2B5EF4-FFF2-40B4-BE49-F238E27FC236}">
                      <a16:creationId xmlns:a16="http://schemas.microsoft.com/office/drawing/2014/main" id="{30875096-79E6-4982-9FEA-8F2B9C5A53CE}"/>
                    </a:ext>
                  </a:extLst>
                </p:cNvPr>
                <p:cNvSpPr>
                  <a:spLocks/>
                </p:cNvSpPr>
                <p:nvPr/>
              </p:nvSpPr>
              <p:spPr bwMode="auto">
                <a:xfrm>
                  <a:off x="3824796" y="4647397"/>
                  <a:ext cx="369547" cy="73909"/>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28" name="Oval 127">
                  <a:extLst>
                    <a:ext uri="{FF2B5EF4-FFF2-40B4-BE49-F238E27FC236}">
                      <a16:creationId xmlns:a16="http://schemas.microsoft.com/office/drawing/2014/main" id="{BC98DF0F-0CC5-4ADD-AEF4-578DC9C71498}"/>
                    </a:ext>
                  </a:extLst>
                </p:cNvPr>
                <p:cNvSpPr>
                  <a:spLocks noChangeArrowheads="1"/>
                </p:cNvSpPr>
                <p:nvPr/>
              </p:nvSpPr>
              <p:spPr bwMode="auto">
                <a:xfrm>
                  <a:off x="4108451" y="4768851"/>
                  <a:ext cx="55563"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grpSp>
          <p:grpSp>
            <p:nvGrpSpPr>
              <p:cNvPr id="99" name="Group 98">
                <a:extLst>
                  <a:ext uri="{FF2B5EF4-FFF2-40B4-BE49-F238E27FC236}">
                    <a16:creationId xmlns:a16="http://schemas.microsoft.com/office/drawing/2014/main" id="{04812A4C-F740-4BC9-99E8-17D4528A2B88}"/>
                  </a:ext>
                </a:extLst>
              </p:cNvPr>
              <p:cNvGrpSpPr/>
              <p:nvPr/>
            </p:nvGrpSpPr>
            <p:grpSpPr>
              <a:xfrm>
                <a:off x="2775267" y="5406902"/>
                <a:ext cx="220378" cy="261173"/>
                <a:chOff x="1367742" y="1871371"/>
                <a:chExt cx="195890" cy="232152"/>
              </a:xfrm>
            </p:grpSpPr>
            <p:sp>
              <p:nvSpPr>
                <p:cNvPr id="124" name="Freeform: Shape 123">
                  <a:extLst>
                    <a:ext uri="{FF2B5EF4-FFF2-40B4-BE49-F238E27FC236}">
                      <a16:creationId xmlns:a16="http://schemas.microsoft.com/office/drawing/2014/main" id="{52FC64AA-60C7-4C8A-89A0-4D5F0DACD486}"/>
                    </a:ext>
                  </a:extLst>
                </p:cNvPr>
                <p:cNvSpPr/>
                <p:nvPr/>
              </p:nvSpPr>
              <p:spPr>
                <a:xfrm>
                  <a:off x="1367742" y="2005578"/>
                  <a:ext cx="195890" cy="97945"/>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5" name="Freeform: Shape 124">
                  <a:extLst>
                    <a:ext uri="{FF2B5EF4-FFF2-40B4-BE49-F238E27FC236}">
                      <a16:creationId xmlns:a16="http://schemas.microsoft.com/office/drawing/2014/main" id="{0FFED48A-8EA4-45D2-B869-EAB065173C68}"/>
                    </a:ext>
                  </a:extLst>
                </p:cNvPr>
                <p:cNvSpPr/>
                <p:nvPr/>
              </p:nvSpPr>
              <p:spPr>
                <a:xfrm>
                  <a:off x="1410390" y="1871371"/>
                  <a:ext cx="108827" cy="108827"/>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100" name="Graphic 89">
                <a:extLst>
                  <a:ext uri="{FF2B5EF4-FFF2-40B4-BE49-F238E27FC236}">
                    <a16:creationId xmlns:a16="http://schemas.microsoft.com/office/drawing/2014/main" id="{86337947-75FD-49F6-B9FA-9C1AB006DF9C}"/>
                  </a:ext>
                </a:extLst>
              </p:cNvPr>
              <p:cNvGrpSpPr/>
              <p:nvPr/>
            </p:nvGrpSpPr>
            <p:grpSpPr>
              <a:xfrm>
                <a:off x="3121535" y="4859141"/>
                <a:ext cx="249548" cy="345647"/>
                <a:chOff x="4186213" y="2461810"/>
                <a:chExt cx="466725" cy="646461"/>
              </a:xfrm>
            </p:grpSpPr>
            <p:sp>
              <p:nvSpPr>
                <p:cNvPr id="115" name="Freeform: Shape 114">
                  <a:extLst>
                    <a:ext uri="{FF2B5EF4-FFF2-40B4-BE49-F238E27FC236}">
                      <a16:creationId xmlns:a16="http://schemas.microsoft.com/office/drawing/2014/main" id="{B1155D2A-3366-4E83-BC2A-91DF59C35D8F}"/>
                    </a:ext>
                  </a:extLst>
                </p:cNvPr>
                <p:cNvSpPr/>
                <p:nvPr/>
              </p:nvSpPr>
              <p:spPr>
                <a:xfrm>
                  <a:off x="4255745" y="2557726"/>
                  <a:ext cx="329184" cy="330327"/>
                </a:xfrm>
                <a:custGeom>
                  <a:avLst/>
                  <a:gdLst>
                    <a:gd name="connsiteX0" fmla="*/ 329184 w 329184"/>
                    <a:gd name="connsiteY0" fmla="*/ 165164 h 330327"/>
                    <a:gd name="connsiteX1" fmla="*/ 327660 w 329184"/>
                    <a:gd name="connsiteY1" fmla="*/ 187166 h 330327"/>
                    <a:gd name="connsiteX2" fmla="*/ 164592 w 329184"/>
                    <a:gd name="connsiteY2" fmla="*/ 330327 h 330327"/>
                    <a:gd name="connsiteX3" fmla="*/ 1524 w 329184"/>
                    <a:gd name="connsiteY3" fmla="*/ 187357 h 330327"/>
                    <a:gd name="connsiteX4" fmla="*/ 0 w 329184"/>
                    <a:gd name="connsiteY4" fmla="*/ 165164 h 330327"/>
                    <a:gd name="connsiteX5" fmla="*/ 149352 w 329184"/>
                    <a:gd name="connsiteY5" fmla="*/ 762 h 330327"/>
                    <a:gd name="connsiteX6" fmla="*/ 156115 w 329184"/>
                    <a:gd name="connsiteY6" fmla="*/ 191 h 330327"/>
                    <a:gd name="connsiteX7" fmla="*/ 164592 w 329184"/>
                    <a:gd name="connsiteY7" fmla="*/ 0 h 330327"/>
                    <a:gd name="connsiteX8" fmla="*/ 329184 w 329184"/>
                    <a:gd name="connsiteY8" fmla="*/ 165164 h 33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 h="330327">
                      <a:moveTo>
                        <a:pt x="329184" y="165164"/>
                      </a:moveTo>
                      <a:cubicBezTo>
                        <a:pt x="329184" y="172688"/>
                        <a:pt x="328708" y="180023"/>
                        <a:pt x="327660" y="187166"/>
                      </a:cubicBezTo>
                      <a:cubicBezTo>
                        <a:pt x="316992" y="268605"/>
                        <a:pt x="247459" y="330327"/>
                        <a:pt x="164592" y="330327"/>
                      </a:cubicBezTo>
                      <a:cubicBezTo>
                        <a:pt x="80296" y="330327"/>
                        <a:pt x="12002" y="268700"/>
                        <a:pt x="1524" y="187357"/>
                      </a:cubicBezTo>
                      <a:cubicBezTo>
                        <a:pt x="476" y="180118"/>
                        <a:pt x="0" y="172688"/>
                        <a:pt x="0" y="165164"/>
                      </a:cubicBezTo>
                      <a:cubicBezTo>
                        <a:pt x="0" y="79629"/>
                        <a:pt x="64865" y="8382"/>
                        <a:pt x="149352" y="762"/>
                      </a:cubicBezTo>
                      <a:cubicBezTo>
                        <a:pt x="151543" y="476"/>
                        <a:pt x="153829" y="286"/>
                        <a:pt x="156115" y="191"/>
                      </a:cubicBezTo>
                      <a:cubicBezTo>
                        <a:pt x="158972" y="95"/>
                        <a:pt x="161735" y="0"/>
                        <a:pt x="164592" y="0"/>
                      </a:cubicBezTo>
                      <a:cubicBezTo>
                        <a:pt x="254794" y="0"/>
                        <a:pt x="329184" y="74581"/>
                        <a:pt x="329184" y="16516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6" name="Freeform: Shape 115">
                  <a:extLst>
                    <a:ext uri="{FF2B5EF4-FFF2-40B4-BE49-F238E27FC236}">
                      <a16:creationId xmlns:a16="http://schemas.microsoft.com/office/drawing/2014/main" id="{9C5F622E-2FAD-4C67-9FA5-42C9C6433005}"/>
                    </a:ext>
                  </a:extLst>
                </p:cNvPr>
                <p:cNvSpPr/>
                <p:nvPr/>
              </p:nvSpPr>
              <p:spPr>
                <a:xfrm>
                  <a:off x="4186213" y="2896340"/>
                  <a:ext cx="466725" cy="211931"/>
                </a:xfrm>
                <a:custGeom>
                  <a:avLst/>
                  <a:gdLst>
                    <a:gd name="connsiteX0" fmla="*/ 466725 w 466725"/>
                    <a:gd name="connsiteY0" fmla="*/ 211931 h 211931"/>
                    <a:gd name="connsiteX1" fmla="*/ 0 w 466725"/>
                    <a:gd name="connsiteY1" fmla="*/ 211931 h 211931"/>
                    <a:gd name="connsiteX2" fmla="*/ 132874 w 466725"/>
                    <a:gd name="connsiteY2" fmla="*/ 95 h 211931"/>
                    <a:gd name="connsiteX3" fmla="*/ 132969 w 466725"/>
                    <a:gd name="connsiteY3" fmla="*/ 95 h 211931"/>
                    <a:gd name="connsiteX4" fmla="*/ 234791 w 466725"/>
                    <a:gd name="connsiteY4" fmla="*/ 95250 h 211931"/>
                    <a:gd name="connsiteX5" fmla="*/ 335090 w 466725"/>
                    <a:gd name="connsiteY5" fmla="*/ 0 h 211931"/>
                    <a:gd name="connsiteX6" fmla="*/ 466725 w 466725"/>
                    <a:gd name="connsiteY6"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211931">
                      <a:moveTo>
                        <a:pt x="466725" y="211931"/>
                      </a:moveTo>
                      <a:lnTo>
                        <a:pt x="0" y="211931"/>
                      </a:lnTo>
                      <a:cubicBezTo>
                        <a:pt x="0" y="119063"/>
                        <a:pt x="54483" y="38291"/>
                        <a:pt x="132874" y="95"/>
                      </a:cubicBezTo>
                      <a:cubicBezTo>
                        <a:pt x="132874" y="191"/>
                        <a:pt x="132874" y="191"/>
                        <a:pt x="132969" y="95"/>
                      </a:cubicBezTo>
                      <a:cubicBezTo>
                        <a:pt x="234791" y="95250"/>
                        <a:pt x="234791" y="95250"/>
                        <a:pt x="234791" y="95250"/>
                      </a:cubicBezTo>
                      <a:cubicBezTo>
                        <a:pt x="280607" y="51626"/>
                        <a:pt x="312706" y="21336"/>
                        <a:pt x="335090" y="0"/>
                      </a:cubicBezTo>
                      <a:cubicBezTo>
                        <a:pt x="413195" y="38100"/>
                        <a:pt x="466725" y="118872"/>
                        <a:pt x="466725" y="211931"/>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7" name="Freeform: Shape 116">
                  <a:extLst>
                    <a:ext uri="{FF2B5EF4-FFF2-40B4-BE49-F238E27FC236}">
                      <a16:creationId xmlns:a16="http://schemas.microsoft.com/office/drawing/2014/main" id="{7AB23110-2148-46CB-B9D5-625FE959CFB0}"/>
                    </a:ext>
                  </a:extLst>
                </p:cNvPr>
                <p:cNvSpPr/>
                <p:nvPr/>
              </p:nvSpPr>
              <p:spPr>
                <a:xfrm>
                  <a:off x="4255745" y="2539533"/>
                  <a:ext cx="157543" cy="205549"/>
                </a:xfrm>
                <a:custGeom>
                  <a:avLst/>
                  <a:gdLst>
                    <a:gd name="connsiteX0" fmla="*/ 157544 w 157543"/>
                    <a:gd name="connsiteY0" fmla="*/ 39529 h 205549"/>
                    <a:gd name="connsiteX1" fmla="*/ 152781 w 157543"/>
                    <a:gd name="connsiteY1" fmla="*/ 79057 h 205549"/>
                    <a:gd name="connsiteX2" fmla="*/ 1524 w 157543"/>
                    <a:gd name="connsiteY2" fmla="*/ 205550 h 205549"/>
                    <a:gd name="connsiteX3" fmla="*/ 0 w 157543"/>
                    <a:gd name="connsiteY3" fmla="*/ 183356 h 205549"/>
                    <a:gd name="connsiteX4" fmla="*/ 149352 w 157543"/>
                    <a:gd name="connsiteY4" fmla="*/ 18955 h 205549"/>
                    <a:gd name="connsiteX5" fmla="*/ 152781 w 157543"/>
                    <a:gd name="connsiteY5" fmla="*/ 0 h 205549"/>
                    <a:gd name="connsiteX6" fmla="*/ 156115 w 157543"/>
                    <a:gd name="connsiteY6" fmla="*/ 18383 h 205549"/>
                    <a:gd name="connsiteX7" fmla="*/ 157544 w 157543"/>
                    <a:gd name="connsiteY7" fmla="*/ 39529 h 2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43" h="205549">
                      <a:moveTo>
                        <a:pt x="157544" y="39529"/>
                      </a:moveTo>
                      <a:cubicBezTo>
                        <a:pt x="157544" y="53150"/>
                        <a:pt x="155924" y="66389"/>
                        <a:pt x="152781" y="79057"/>
                      </a:cubicBezTo>
                      <a:cubicBezTo>
                        <a:pt x="135827" y="148685"/>
                        <a:pt x="75152" y="201073"/>
                        <a:pt x="1524" y="205550"/>
                      </a:cubicBezTo>
                      <a:cubicBezTo>
                        <a:pt x="476" y="198311"/>
                        <a:pt x="0" y="190881"/>
                        <a:pt x="0" y="183356"/>
                      </a:cubicBezTo>
                      <a:cubicBezTo>
                        <a:pt x="0" y="97822"/>
                        <a:pt x="64865" y="26575"/>
                        <a:pt x="149352" y="18955"/>
                      </a:cubicBezTo>
                      <a:cubicBezTo>
                        <a:pt x="150114" y="12478"/>
                        <a:pt x="151257" y="6191"/>
                        <a:pt x="152781" y="0"/>
                      </a:cubicBezTo>
                      <a:cubicBezTo>
                        <a:pt x="154305" y="6001"/>
                        <a:pt x="155448" y="12097"/>
                        <a:pt x="156115" y="18383"/>
                      </a:cubicBezTo>
                      <a:cubicBezTo>
                        <a:pt x="157067" y="25241"/>
                        <a:pt x="157544" y="32385"/>
                        <a:pt x="157544" y="39529"/>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8" name="Freeform: Shape 117">
                  <a:extLst>
                    <a:ext uri="{FF2B5EF4-FFF2-40B4-BE49-F238E27FC236}">
                      <a16:creationId xmlns:a16="http://schemas.microsoft.com/office/drawing/2014/main" id="{CD822DCF-055B-4AD7-A4EC-4D60FB39A4EE}"/>
                    </a:ext>
                  </a:extLst>
                </p:cNvPr>
                <p:cNvSpPr/>
                <p:nvPr/>
              </p:nvSpPr>
              <p:spPr>
                <a:xfrm>
                  <a:off x="4403764" y="2539533"/>
                  <a:ext cx="181165" cy="205930"/>
                </a:xfrm>
                <a:custGeom>
                  <a:avLst/>
                  <a:gdLst>
                    <a:gd name="connsiteX0" fmla="*/ 181166 w 181165"/>
                    <a:gd name="connsiteY0" fmla="*/ 183356 h 205930"/>
                    <a:gd name="connsiteX1" fmla="*/ 179642 w 181165"/>
                    <a:gd name="connsiteY1" fmla="*/ 205359 h 205930"/>
                    <a:gd name="connsiteX2" fmla="*/ 166402 w 181165"/>
                    <a:gd name="connsiteY2" fmla="*/ 205931 h 205930"/>
                    <a:gd name="connsiteX3" fmla="*/ 4763 w 181165"/>
                    <a:gd name="connsiteY3" fmla="*/ 79057 h 205930"/>
                    <a:gd name="connsiteX4" fmla="*/ 0 w 181165"/>
                    <a:gd name="connsiteY4" fmla="*/ 39529 h 205930"/>
                    <a:gd name="connsiteX5" fmla="*/ 1333 w 181165"/>
                    <a:gd name="connsiteY5" fmla="*/ 18955 h 205930"/>
                    <a:gd name="connsiteX6" fmla="*/ 4763 w 181165"/>
                    <a:gd name="connsiteY6" fmla="*/ 0 h 205930"/>
                    <a:gd name="connsiteX7" fmla="*/ 8096 w 181165"/>
                    <a:gd name="connsiteY7" fmla="*/ 18383 h 205930"/>
                    <a:gd name="connsiteX8" fmla="*/ 16573 w 181165"/>
                    <a:gd name="connsiteY8" fmla="*/ 18193 h 205930"/>
                    <a:gd name="connsiteX9" fmla="*/ 181166 w 181165"/>
                    <a:gd name="connsiteY9" fmla="*/ 183356 h 20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65" h="205930">
                      <a:moveTo>
                        <a:pt x="181166" y="183356"/>
                      </a:moveTo>
                      <a:cubicBezTo>
                        <a:pt x="181166" y="190881"/>
                        <a:pt x="180689" y="198215"/>
                        <a:pt x="179642" y="205359"/>
                      </a:cubicBezTo>
                      <a:cubicBezTo>
                        <a:pt x="175260" y="205740"/>
                        <a:pt x="170878" y="205931"/>
                        <a:pt x="166402" y="205931"/>
                      </a:cubicBezTo>
                      <a:cubicBezTo>
                        <a:pt x="88106" y="205931"/>
                        <a:pt x="22479" y="151924"/>
                        <a:pt x="4763" y="79057"/>
                      </a:cubicBezTo>
                      <a:cubicBezTo>
                        <a:pt x="1619" y="66389"/>
                        <a:pt x="0" y="53150"/>
                        <a:pt x="0" y="39529"/>
                      </a:cubicBezTo>
                      <a:cubicBezTo>
                        <a:pt x="0" y="32576"/>
                        <a:pt x="476" y="25717"/>
                        <a:pt x="1333" y="18955"/>
                      </a:cubicBezTo>
                      <a:cubicBezTo>
                        <a:pt x="2095" y="12478"/>
                        <a:pt x="3239" y="6191"/>
                        <a:pt x="4763" y="0"/>
                      </a:cubicBezTo>
                      <a:cubicBezTo>
                        <a:pt x="6286" y="6001"/>
                        <a:pt x="7430" y="12097"/>
                        <a:pt x="8096" y="18383"/>
                      </a:cubicBezTo>
                      <a:cubicBezTo>
                        <a:pt x="10954" y="18288"/>
                        <a:pt x="13716" y="18193"/>
                        <a:pt x="16573" y="18193"/>
                      </a:cubicBezTo>
                      <a:cubicBezTo>
                        <a:pt x="106775" y="18193"/>
                        <a:pt x="181166" y="92774"/>
                        <a:pt x="181166" y="183356"/>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19" name="Graphic 89">
                  <a:extLst>
                    <a:ext uri="{FF2B5EF4-FFF2-40B4-BE49-F238E27FC236}">
                      <a16:creationId xmlns:a16="http://schemas.microsoft.com/office/drawing/2014/main" id="{94CF49ED-C44F-4826-ADD8-2D3390DCAF6E}"/>
                    </a:ext>
                  </a:extLst>
                </p:cNvPr>
                <p:cNvGrpSpPr/>
                <p:nvPr/>
              </p:nvGrpSpPr>
              <p:grpSpPr>
                <a:xfrm>
                  <a:off x="4276795" y="2461810"/>
                  <a:ext cx="273081" cy="162972"/>
                  <a:chOff x="4276795" y="2461810"/>
                  <a:chExt cx="273081" cy="162972"/>
                </a:xfrm>
              </p:grpSpPr>
              <p:sp>
                <p:nvSpPr>
                  <p:cNvPr id="120" name="Freeform: Shape 119">
                    <a:extLst>
                      <a:ext uri="{FF2B5EF4-FFF2-40B4-BE49-F238E27FC236}">
                        <a16:creationId xmlns:a16="http://schemas.microsoft.com/office/drawing/2014/main" id="{A8372623-9798-43D0-AAE8-4959DD057FD8}"/>
                      </a:ext>
                    </a:extLst>
                  </p:cNvPr>
                  <p:cNvSpPr/>
                  <p:nvPr/>
                </p:nvSpPr>
                <p:spPr>
                  <a:xfrm>
                    <a:off x="4276795" y="2461810"/>
                    <a:ext cx="273081" cy="162972"/>
                  </a:xfrm>
                  <a:custGeom>
                    <a:avLst/>
                    <a:gdLst>
                      <a:gd name="connsiteX0" fmla="*/ 237077 w 273081"/>
                      <a:gd name="connsiteY0" fmla="*/ 162973 h 162972"/>
                      <a:gd name="connsiteX1" fmla="*/ 36004 w 273081"/>
                      <a:gd name="connsiteY1" fmla="*/ 162973 h 162972"/>
                      <a:gd name="connsiteX2" fmla="*/ 0 w 273081"/>
                      <a:gd name="connsiteY2" fmla="*/ 72009 h 162972"/>
                      <a:gd name="connsiteX3" fmla="*/ 136493 w 273081"/>
                      <a:gd name="connsiteY3" fmla="*/ 0 h 162972"/>
                      <a:gd name="connsiteX4" fmla="*/ 273082 w 273081"/>
                      <a:gd name="connsiteY4" fmla="*/ 72009 h 1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81" h="162972">
                        <a:moveTo>
                          <a:pt x="237077" y="162973"/>
                        </a:moveTo>
                        <a:lnTo>
                          <a:pt x="36004" y="162973"/>
                        </a:lnTo>
                        <a:lnTo>
                          <a:pt x="0" y="72009"/>
                        </a:lnTo>
                        <a:lnTo>
                          <a:pt x="136493" y="0"/>
                        </a:lnTo>
                        <a:lnTo>
                          <a:pt x="273082" y="72009"/>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21" name="Graphic 89">
                    <a:extLst>
                      <a:ext uri="{FF2B5EF4-FFF2-40B4-BE49-F238E27FC236}">
                        <a16:creationId xmlns:a16="http://schemas.microsoft.com/office/drawing/2014/main" id="{2B0D7CD4-8C6D-42F9-8887-353D2B736425}"/>
                      </a:ext>
                    </a:extLst>
                  </p:cNvPr>
                  <p:cNvGrpSpPr/>
                  <p:nvPr/>
                </p:nvGrpSpPr>
                <p:grpSpPr>
                  <a:xfrm>
                    <a:off x="4379951" y="2517721"/>
                    <a:ext cx="66675" cy="66675"/>
                    <a:chOff x="4379951" y="2517721"/>
                    <a:chExt cx="66675" cy="66675"/>
                  </a:xfrm>
                  <a:solidFill>
                    <a:srgbClr val="FFFFFF"/>
                  </a:solidFill>
                </p:grpSpPr>
                <p:sp>
                  <p:nvSpPr>
                    <p:cNvPr id="122" name="Freeform: Shape 121">
                      <a:extLst>
                        <a:ext uri="{FF2B5EF4-FFF2-40B4-BE49-F238E27FC236}">
                          <a16:creationId xmlns:a16="http://schemas.microsoft.com/office/drawing/2014/main" id="{25558D57-8008-45A4-9460-3C8663831F1B}"/>
                        </a:ext>
                      </a:extLst>
                    </p:cNvPr>
                    <p:cNvSpPr/>
                    <p:nvPr/>
                  </p:nvSpPr>
                  <p:spPr>
                    <a:xfrm>
                      <a:off x="4403764" y="2517721"/>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3" name="Freeform: Shape 122">
                      <a:extLst>
                        <a:ext uri="{FF2B5EF4-FFF2-40B4-BE49-F238E27FC236}">
                          <a16:creationId xmlns:a16="http://schemas.microsoft.com/office/drawing/2014/main" id="{59608AEF-3BCD-4067-B3F8-053A55C39F42}"/>
                        </a:ext>
                      </a:extLst>
                    </p:cNvPr>
                    <p:cNvSpPr/>
                    <p:nvPr/>
                  </p:nvSpPr>
                  <p:spPr>
                    <a:xfrm>
                      <a:off x="4379951" y="2541534"/>
                      <a:ext cx="66675" cy="19050"/>
                    </a:xfrm>
                    <a:custGeom>
                      <a:avLst/>
                      <a:gdLst>
                        <a:gd name="connsiteX0" fmla="*/ 0 w 66675"/>
                        <a:gd name="connsiteY0" fmla="*/ 0 h 19050"/>
                        <a:gd name="connsiteX1" fmla="*/ 66675 w 66675"/>
                        <a:gd name="connsiteY1" fmla="*/ 0 h 19050"/>
                        <a:gd name="connsiteX2" fmla="*/ 66675 w 66675"/>
                        <a:gd name="connsiteY2" fmla="*/ 19050 h 19050"/>
                        <a:gd name="connsiteX3" fmla="*/ 0 w 666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6675" h="19050">
                          <a:moveTo>
                            <a:pt x="0" y="0"/>
                          </a:moveTo>
                          <a:lnTo>
                            <a:pt x="66675" y="0"/>
                          </a:lnTo>
                          <a:lnTo>
                            <a:pt x="66675" y="19050"/>
                          </a:lnTo>
                          <a:lnTo>
                            <a:pt x="0" y="19050"/>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grpSp>
            <p:nvGrpSpPr>
              <p:cNvPr id="101" name="Group 100">
                <a:extLst>
                  <a:ext uri="{FF2B5EF4-FFF2-40B4-BE49-F238E27FC236}">
                    <a16:creationId xmlns:a16="http://schemas.microsoft.com/office/drawing/2014/main" id="{F230E145-A41B-4637-B6B6-4527E09A6B3C}"/>
                  </a:ext>
                </a:extLst>
              </p:cNvPr>
              <p:cNvGrpSpPr/>
              <p:nvPr/>
            </p:nvGrpSpPr>
            <p:grpSpPr>
              <a:xfrm>
                <a:off x="2393155" y="4848226"/>
                <a:ext cx="275566" cy="319418"/>
                <a:chOff x="2158105" y="4845127"/>
                <a:chExt cx="429441" cy="497783"/>
              </a:xfrm>
            </p:grpSpPr>
            <p:grpSp>
              <p:nvGrpSpPr>
                <p:cNvPr id="102" name="Group 101">
                  <a:extLst>
                    <a:ext uri="{FF2B5EF4-FFF2-40B4-BE49-F238E27FC236}">
                      <a16:creationId xmlns:a16="http://schemas.microsoft.com/office/drawing/2014/main" id="{80CB3033-C8DA-4F0B-8F37-7C8A13F80525}"/>
                    </a:ext>
                  </a:extLst>
                </p:cNvPr>
                <p:cNvGrpSpPr/>
                <p:nvPr/>
              </p:nvGrpSpPr>
              <p:grpSpPr>
                <a:xfrm>
                  <a:off x="2158105" y="4845127"/>
                  <a:ext cx="429441" cy="497783"/>
                  <a:chOff x="2165502" y="4845127"/>
                  <a:chExt cx="429441" cy="497783"/>
                </a:xfrm>
              </p:grpSpPr>
              <p:sp>
                <p:nvSpPr>
                  <p:cNvPr id="110" name="Freeform: Shape 109">
                    <a:extLst>
                      <a:ext uri="{FF2B5EF4-FFF2-40B4-BE49-F238E27FC236}">
                        <a16:creationId xmlns:a16="http://schemas.microsoft.com/office/drawing/2014/main" id="{52C8BBEA-5EF9-4FFD-A1F8-4E3FD7123F47}"/>
                      </a:ext>
                    </a:extLst>
                  </p:cNvPr>
                  <p:cNvSpPr/>
                  <p:nvPr/>
                </p:nvSpPr>
                <p:spPr>
                  <a:xfrm>
                    <a:off x="2165502" y="5135324"/>
                    <a:ext cx="429441" cy="207586"/>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1" name="Freeform: Shape 110">
                    <a:extLst>
                      <a:ext uri="{FF2B5EF4-FFF2-40B4-BE49-F238E27FC236}">
                        <a16:creationId xmlns:a16="http://schemas.microsoft.com/office/drawing/2014/main" id="{AD9C8ECB-A30C-4C7F-AE47-7A58D934D83D}"/>
                      </a:ext>
                    </a:extLst>
                  </p:cNvPr>
                  <p:cNvSpPr/>
                  <p:nvPr/>
                </p:nvSpPr>
                <p:spPr>
                  <a:xfrm>
                    <a:off x="2250492" y="4845127"/>
                    <a:ext cx="264218" cy="276018"/>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103" name="Graphic 88">
                  <a:extLst>
                    <a:ext uri="{FF2B5EF4-FFF2-40B4-BE49-F238E27FC236}">
                      <a16:creationId xmlns:a16="http://schemas.microsoft.com/office/drawing/2014/main" id="{352ED8B6-D75F-4C73-AE9F-41095A272D4E}"/>
                    </a:ext>
                  </a:extLst>
                </p:cNvPr>
                <p:cNvGrpSpPr/>
                <p:nvPr/>
              </p:nvGrpSpPr>
              <p:grpSpPr>
                <a:xfrm>
                  <a:off x="2204280" y="5148283"/>
                  <a:ext cx="336351" cy="173679"/>
                  <a:chOff x="4653957" y="2246735"/>
                  <a:chExt cx="363759" cy="187833"/>
                </a:xfrm>
                <a:solidFill>
                  <a:srgbClr val="44E9FE"/>
                </a:solidFill>
              </p:grpSpPr>
              <p:sp>
                <p:nvSpPr>
                  <p:cNvPr id="104" name="Freeform: Shape 103">
                    <a:extLst>
                      <a:ext uri="{FF2B5EF4-FFF2-40B4-BE49-F238E27FC236}">
                        <a16:creationId xmlns:a16="http://schemas.microsoft.com/office/drawing/2014/main" id="{46AA1991-7C01-4117-95DD-9A86115D8A96}"/>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5" name="Freeform: Shape 104">
                    <a:extLst>
                      <a:ext uri="{FF2B5EF4-FFF2-40B4-BE49-F238E27FC236}">
                        <a16:creationId xmlns:a16="http://schemas.microsoft.com/office/drawing/2014/main" id="{28E2741F-296C-4509-A44C-12681C8FF5A6}"/>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6" name="Freeform: Shape 105">
                    <a:extLst>
                      <a:ext uri="{FF2B5EF4-FFF2-40B4-BE49-F238E27FC236}">
                        <a16:creationId xmlns:a16="http://schemas.microsoft.com/office/drawing/2014/main" id="{E711CE61-6E7D-43DD-9607-50FFC73DF88C}"/>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7" name="Freeform: Shape 106">
                    <a:extLst>
                      <a:ext uri="{FF2B5EF4-FFF2-40B4-BE49-F238E27FC236}">
                        <a16:creationId xmlns:a16="http://schemas.microsoft.com/office/drawing/2014/main" id="{8FBBC8FD-F071-4951-AB75-0DA07CBFEA86}"/>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2B841190-F9A8-401B-B69C-A061A25235D5}"/>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9" name="Freeform: Shape 108">
                    <a:extLst>
                      <a:ext uri="{FF2B5EF4-FFF2-40B4-BE49-F238E27FC236}">
                        <a16:creationId xmlns:a16="http://schemas.microsoft.com/office/drawing/2014/main" id="{E043F1D7-B767-403C-9CBB-3E010E2B7CCC}"/>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grpSp>
      <p:grpSp>
        <p:nvGrpSpPr>
          <p:cNvPr id="129" name="Group 128">
            <a:extLst>
              <a:ext uri="{FF2B5EF4-FFF2-40B4-BE49-F238E27FC236}">
                <a16:creationId xmlns:a16="http://schemas.microsoft.com/office/drawing/2014/main" id="{F4E70CF1-F642-42D7-B5FC-22190B8909C6}"/>
              </a:ext>
            </a:extLst>
          </p:cNvPr>
          <p:cNvGrpSpPr/>
          <p:nvPr/>
        </p:nvGrpSpPr>
        <p:grpSpPr>
          <a:xfrm>
            <a:off x="9890922" y="6176585"/>
            <a:ext cx="548640" cy="548640"/>
            <a:chOff x="4029115" y="3457731"/>
            <a:chExt cx="549855" cy="549855"/>
          </a:xfrm>
        </p:grpSpPr>
        <p:sp>
          <p:nvSpPr>
            <p:cNvPr id="130" name="Oval 129">
              <a:extLst>
                <a:ext uri="{FF2B5EF4-FFF2-40B4-BE49-F238E27FC236}">
                  <a16:creationId xmlns:a16="http://schemas.microsoft.com/office/drawing/2014/main" id="{AC51F8D5-63CE-40C2-B62F-66A6BF420C8B}"/>
                </a:ext>
              </a:extLst>
            </p:cNvPr>
            <p:cNvSpPr>
              <a:spLocks/>
            </p:cNvSpPr>
            <p:nvPr/>
          </p:nvSpPr>
          <p:spPr bwMode="auto">
            <a:xfrm>
              <a:off x="4029115" y="3457731"/>
              <a:ext cx="549855" cy="549855"/>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31" name="Group 130">
              <a:extLst>
                <a:ext uri="{FF2B5EF4-FFF2-40B4-BE49-F238E27FC236}">
                  <a16:creationId xmlns:a16="http://schemas.microsoft.com/office/drawing/2014/main" id="{C5BFF1FF-F9B0-46CD-A710-BCCE3C62C793}"/>
                </a:ext>
              </a:extLst>
            </p:cNvPr>
            <p:cNvGrpSpPr/>
            <p:nvPr/>
          </p:nvGrpSpPr>
          <p:grpSpPr>
            <a:xfrm>
              <a:off x="4183314" y="3540304"/>
              <a:ext cx="241456" cy="384709"/>
              <a:chOff x="2424724" y="697724"/>
              <a:chExt cx="2081236" cy="3316012"/>
            </a:xfrm>
          </p:grpSpPr>
          <p:grpSp>
            <p:nvGrpSpPr>
              <p:cNvPr id="132" name="Group 131">
                <a:extLst>
                  <a:ext uri="{FF2B5EF4-FFF2-40B4-BE49-F238E27FC236}">
                    <a16:creationId xmlns:a16="http://schemas.microsoft.com/office/drawing/2014/main" id="{EBC2C594-5E44-4232-9281-330AAD7FAB9B}"/>
                  </a:ext>
                </a:extLst>
              </p:cNvPr>
              <p:cNvGrpSpPr/>
              <p:nvPr/>
            </p:nvGrpSpPr>
            <p:grpSpPr>
              <a:xfrm>
                <a:off x="3173333" y="1349487"/>
                <a:ext cx="625242" cy="750296"/>
                <a:chOff x="5024129" y="1300008"/>
                <a:chExt cx="366294" cy="424589"/>
              </a:xfrm>
            </p:grpSpPr>
            <p:sp>
              <p:nvSpPr>
                <p:cNvPr id="154" name="Freeform: Shape 153">
                  <a:extLst>
                    <a:ext uri="{FF2B5EF4-FFF2-40B4-BE49-F238E27FC236}">
                      <a16:creationId xmlns:a16="http://schemas.microsoft.com/office/drawing/2014/main" id="{C2E981E4-61F1-4855-8058-2DFC73B26D4D}"/>
                    </a:ext>
                  </a:extLst>
                </p:cNvPr>
                <p:cNvSpPr/>
                <p:nvPr/>
              </p:nvSpPr>
              <p:spPr>
                <a:xfrm>
                  <a:off x="5096621" y="1300008"/>
                  <a:ext cx="225364" cy="235430"/>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55" name="Group 154">
                  <a:extLst>
                    <a:ext uri="{FF2B5EF4-FFF2-40B4-BE49-F238E27FC236}">
                      <a16:creationId xmlns:a16="http://schemas.microsoft.com/office/drawing/2014/main" id="{3F751C90-54BD-42EB-B8A5-DF0577BE9C1B}"/>
                    </a:ext>
                  </a:extLst>
                </p:cNvPr>
                <p:cNvGrpSpPr/>
                <p:nvPr/>
              </p:nvGrpSpPr>
              <p:grpSpPr>
                <a:xfrm>
                  <a:off x="5024129" y="1547535"/>
                  <a:ext cx="366294" cy="177062"/>
                  <a:chOff x="5024129" y="1547535"/>
                  <a:chExt cx="366294" cy="177062"/>
                </a:xfrm>
              </p:grpSpPr>
              <p:sp>
                <p:nvSpPr>
                  <p:cNvPr id="156" name="Freeform: Shape 155">
                    <a:extLst>
                      <a:ext uri="{FF2B5EF4-FFF2-40B4-BE49-F238E27FC236}">
                        <a16:creationId xmlns:a16="http://schemas.microsoft.com/office/drawing/2014/main" id="{E34B3466-58D0-4542-AB4E-DDF2F5CA1251}"/>
                      </a:ext>
                    </a:extLst>
                  </p:cNvPr>
                  <p:cNvSpPr/>
                  <p:nvPr/>
                </p:nvSpPr>
                <p:spPr>
                  <a:xfrm>
                    <a:off x="5024129" y="1547535"/>
                    <a:ext cx="366294" cy="177062"/>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59" name="Graphic 88">
                    <a:extLst>
                      <a:ext uri="{FF2B5EF4-FFF2-40B4-BE49-F238E27FC236}">
                        <a16:creationId xmlns:a16="http://schemas.microsoft.com/office/drawing/2014/main" id="{8CC7F392-04FE-4477-AE45-A8FB5C02AFCE}"/>
                      </a:ext>
                    </a:extLst>
                  </p:cNvPr>
                  <p:cNvGrpSpPr/>
                  <p:nvPr/>
                </p:nvGrpSpPr>
                <p:grpSpPr>
                  <a:xfrm>
                    <a:off x="5057207" y="1558590"/>
                    <a:ext cx="286892" cy="148142"/>
                    <a:chOff x="4653957" y="2246735"/>
                    <a:chExt cx="363759" cy="187833"/>
                  </a:xfrm>
                  <a:solidFill>
                    <a:srgbClr val="44E9FE"/>
                  </a:solidFill>
                </p:grpSpPr>
                <p:sp>
                  <p:nvSpPr>
                    <p:cNvPr id="160" name="Freeform: Shape 159">
                      <a:extLst>
                        <a:ext uri="{FF2B5EF4-FFF2-40B4-BE49-F238E27FC236}">
                          <a16:creationId xmlns:a16="http://schemas.microsoft.com/office/drawing/2014/main" id="{52F9A1DC-06B7-4F8F-AC8B-031E82E3C3CE}"/>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61" name="Freeform: Shape 160">
                      <a:extLst>
                        <a:ext uri="{FF2B5EF4-FFF2-40B4-BE49-F238E27FC236}">
                          <a16:creationId xmlns:a16="http://schemas.microsoft.com/office/drawing/2014/main" id="{45E24C53-35BE-44F3-AF94-C2270FE4EE95}"/>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62" name="Freeform: Shape 161">
                      <a:extLst>
                        <a:ext uri="{FF2B5EF4-FFF2-40B4-BE49-F238E27FC236}">
                          <a16:creationId xmlns:a16="http://schemas.microsoft.com/office/drawing/2014/main" id="{9592BCDC-7CA8-43DD-B10F-975E0F7F6C62}"/>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63" name="Freeform: Shape 162">
                      <a:extLst>
                        <a:ext uri="{FF2B5EF4-FFF2-40B4-BE49-F238E27FC236}">
                          <a16:creationId xmlns:a16="http://schemas.microsoft.com/office/drawing/2014/main" id="{F7B0C67D-C9B5-43D0-AA74-AB4E5B5CCDD5}"/>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64" name="Freeform: Shape 163">
                      <a:extLst>
                        <a:ext uri="{FF2B5EF4-FFF2-40B4-BE49-F238E27FC236}">
                          <a16:creationId xmlns:a16="http://schemas.microsoft.com/office/drawing/2014/main" id="{0EC612F8-D2A2-42F7-8C9F-9E6702A4F554}"/>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65" name="Freeform: Shape 164">
                      <a:extLst>
                        <a:ext uri="{FF2B5EF4-FFF2-40B4-BE49-F238E27FC236}">
                          <a16:creationId xmlns:a16="http://schemas.microsoft.com/office/drawing/2014/main" id="{B4A50415-32A7-42E1-A6EE-60266EFAD4F1}"/>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sp>
            <p:nvSpPr>
              <p:cNvPr id="134" name="Freeform: Shape 133">
                <a:extLst>
                  <a:ext uri="{FF2B5EF4-FFF2-40B4-BE49-F238E27FC236}">
                    <a16:creationId xmlns:a16="http://schemas.microsoft.com/office/drawing/2014/main" id="{70360742-4AD3-4384-9F73-DF528F111621}"/>
                  </a:ext>
                </a:extLst>
              </p:cNvPr>
              <p:cNvSpPr/>
              <p:nvPr/>
            </p:nvSpPr>
            <p:spPr>
              <a:xfrm>
                <a:off x="2479548" y="697724"/>
                <a:ext cx="2026412" cy="3316012"/>
              </a:xfrm>
              <a:custGeom>
                <a:avLst/>
                <a:gdLst>
                  <a:gd name="connsiteX0" fmla="*/ 383342 w 496093"/>
                  <a:gd name="connsiteY0" fmla="*/ 0 h 811807"/>
                  <a:gd name="connsiteX1" fmla="*/ 112752 w 496093"/>
                  <a:gd name="connsiteY1" fmla="*/ 0 h 811807"/>
                  <a:gd name="connsiteX2" fmla="*/ 0 w 496093"/>
                  <a:gd name="connsiteY2" fmla="*/ 112752 h 811807"/>
                  <a:gd name="connsiteX3" fmla="*/ 0 w 496093"/>
                  <a:gd name="connsiteY3" fmla="*/ 699056 h 811807"/>
                  <a:gd name="connsiteX4" fmla="*/ 112752 w 496093"/>
                  <a:gd name="connsiteY4" fmla="*/ 811808 h 811807"/>
                  <a:gd name="connsiteX5" fmla="*/ 383342 w 496093"/>
                  <a:gd name="connsiteY5" fmla="*/ 811808 h 811807"/>
                  <a:gd name="connsiteX6" fmla="*/ 496094 w 496093"/>
                  <a:gd name="connsiteY6" fmla="*/ 699056 h 811807"/>
                  <a:gd name="connsiteX7" fmla="*/ 496094 w 496093"/>
                  <a:gd name="connsiteY7" fmla="*/ 112752 h 811807"/>
                  <a:gd name="connsiteX8" fmla="*/ 383342 w 496093"/>
                  <a:gd name="connsiteY8" fmla="*/ 0 h 811807"/>
                  <a:gd name="connsiteX9" fmla="*/ 451009 w 496093"/>
                  <a:gd name="connsiteY9" fmla="*/ 699016 h 811807"/>
                  <a:gd name="connsiteX10" fmla="*/ 383342 w 496093"/>
                  <a:gd name="connsiteY10" fmla="*/ 766683 h 811807"/>
                  <a:gd name="connsiteX11" fmla="*/ 112752 w 496093"/>
                  <a:gd name="connsiteY11" fmla="*/ 766683 h 811807"/>
                  <a:gd name="connsiteX12" fmla="*/ 45085 w 496093"/>
                  <a:gd name="connsiteY12" fmla="*/ 699016 h 811807"/>
                  <a:gd name="connsiteX13" fmla="*/ 45085 w 496093"/>
                  <a:gd name="connsiteY13" fmla="*/ 112752 h 811807"/>
                  <a:gd name="connsiteX14" fmla="*/ 112752 w 496093"/>
                  <a:gd name="connsiteY14" fmla="*/ 45085 h 811807"/>
                  <a:gd name="connsiteX15" fmla="*/ 383342 w 496093"/>
                  <a:gd name="connsiteY15" fmla="*/ 45085 h 811807"/>
                  <a:gd name="connsiteX16" fmla="*/ 451009 w 496093"/>
                  <a:gd name="connsiteY16" fmla="*/ 112752 h 811807"/>
                  <a:gd name="connsiteX17" fmla="*/ 451009 w 496093"/>
                  <a:gd name="connsiteY17" fmla="*/ 699016 h 81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093" h="811807">
                    <a:moveTo>
                      <a:pt x="383342" y="0"/>
                    </a:moveTo>
                    <a:lnTo>
                      <a:pt x="112752" y="0"/>
                    </a:lnTo>
                    <a:cubicBezTo>
                      <a:pt x="50602" y="0"/>
                      <a:pt x="0" y="50602"/>
                      <a:pt x="0" y="112752"/>
                    </a:cubicBezTo>
                    <a:lnTo>
                      <a:pt x="0" y="699056"/>
                    </a:lnTo>
                    <a:cubicBezTo>
                      <a:pt x="0" y="761206"/>
                      <a:pt x="50602" y="811808"/>
                      <a:pt x="112752" y="811808"/>
                    </a:cubicBezTo>
                    <a:lnTo>
                      <a:pt x="383342" y="811808"/>
                    </a:lnTo>
                    <a:cubicBezTo>
                      <a:pt x="445492" y="811808"/>
                      <a:pt x="496094" y="761206"/>
                      <a:pt x="496094" y="699056"/>
                    </a:cubicBezTo>
                    <a:lnTo>
                      <a:pt x="496094" y="112752"/>
                    </a:lnTo>
                    <a:cubicBezTo>
                      <a:pt x="496094" y="50562"/>
                      <a:pt x="445492" y="0"/>
                      <a:pt x="383342" y="0"/>
                    </a:cubicBezTo>
                    <a:close/>
                    <a:moveTo>
                      <a:pt x="451009" y="699016"/>
                    </a:moveTo>
                    <a:cubicBezTo>
                      <a:pt x="451009" y="736322"/>
                      <a:pt x="420648" y="766683"/>
                      <a:pt x="383342" y="766683"/>
                    </a:cubicBezTo>
                    <a:lnTo>
                      <a:pt x="112752" y="766683"/>
                    </a:lnTo>
                    <a:cubicBezTo>
                      <a:pt x="75446" y="766683"/>
                      <a:pt x="45085" y="736322"/>
                      <a:pt x="45085" y="699016"/>
                    </a:cubicBezTo>
                    <a:lnTo>
                      <a:pt x="45085" y="112752"/>
                    </a:lnTo>
                    <a:cubicBezTo>
                      <a:pt x="45085" y="75446"/>
                      <a:pt x="75446" y="45085"/>
                      <a:pt x="112752" y="45085"/>
                    </a:cubicBezTo>
                    <a:lnTo>
                      <a:pt x="383342" y="45085"/>
                    </a:lnTo>
                    <a:cubicBezTo>
                      <a:pt x="420648" y="45085"/>
                      <a:pt x="451009" y="75446"/>
                      <a:pt x="451009" y="112752"/>
                    </a:cubicBezTo>
                    <a:lnTo>
                      <a:pt x="451009" y="699016"/>
                    </a:lnTo>
                    <a:close/>
                  </a:path>
                </a:pathLst>
              </a:custGeom>
              <a:solidFill>
                <a:schemeClr val="accent1"/>
              </a:solidFill>
              <a:ln w="396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56A1E736-EF4B-40FA-A3E6-7B9DBEFC9CC5}"/>
                  </a:ext>
                </a:extLst>
              </p:cNvPr>
              <p:cNvSpPr/>
              <p:nvPr/>
            </p:nvSpPr>
            <p:spPr>
              <a:xfrm>
                <a:off x="3271512" y="1075893"/>
                <a:ext cx="442456" cy="147444"/>
              </a:xfrm>
              <a:custGeom>
                <a:avLst/>
                <a:gdLst>
                  <a:gd name="connsiteX0" fmla="*/ 112752 w 135294"/>
                  <a:gd name="connsiteY0" fmla="*/ 0 h 45084"/>
                  <a:gd name="connsiteX1" fmla="*/ 22542 w 135294"/>
                  <a:gd name="connsiteY1" fmla="*/ 0 h 45084"/>
                  <a:gd name="connsiteX2" fmla="*/ 0 w 135294"/>
                  <a:gd name="connsiteY2" fmla="*/ 22543 h 45084"/>
                  <a:gd name="connsiteX3" fmla="*/ 22542 w 135294"/>
                  <a:gd name="connsiteY3" fmla="*/ 45085 h 45084"/>
                  <a:gd name="connsiteX4" fmla="*/ 112752 w 135294"/>
                  <a:gd name="connsiteY4" fmla="*/ 45085 h 45084"/>
                  <a:gd name="connsiteX5" fmla="*/ 135295 w 135294"/>
                  <a:gd name="connsiteY5" fmla="*/ 22543 h 45084"/>
                  <a:gd name="connsiteX6" fmla="*/ 112752 w 135294"/>
                  <a:gd name="connsiteY6" fmla="*/ 0 h 4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294" h="45084">
                    <a:moveTo>
                      <a:pt x="112752" y="0"/>
                    </a:moveTo>
                    <a:lnTo>
                      <a:pt x="22542" y="0"/>
                    </a:lnTo>
                    <a:cubicBezTo>
                      <a:pt x="10081" y="0"/>
                      <a:pt x="0" y="10081"/>
                      <a:pt x="0" y="22543"/>
                    </a:cubicBezTo>
                    <a:cubicBezTo>
                      <a:pt x="0" y="35004"/>
                      <a:pt x="10081" y="45085"/>
                      <a:pt x="22542" y="45085"/>
                    </a:cubicBezTo>
                    <a:lnTo>
                      <a:pt x="112752" y="45085"/>
                    </a:lnTo>
                    <a:cubicBezTo>
                      <a:pt x="125214" y="45085"/>
                      <a:pt x="135295" y="35004"/>
                      <a:pt x="135295" y="22543"/>
                    </a:cubicBezTo>
                    <a:cubicBezTo>
                      <a:pt x="135295" y="10081"/>
                      <a:pt x="125214" y="0"/>
                      <a:pt x="112752" y="0"/>
                    </a:cubicBezTo>
                    <a:close/>
                  </a:path>
                </a:pathLst>
              </a:custGeom>
              <a:solidFill>
                <a:schemeClr val="accent1"/>
              </a:solidFill>
              <a:ln w="396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12DB3131-8D1B-4C35-9285-3A5A4FE3BDC7}"/>
                  </a:ext>
                </a:extLst>
              </p:cNvPr>
              <p:cNvGrpSpPr/>
              <p:nvPr/>
            </p:nvGrpSpPr>
            <p:grpSpPr>
              <a:xfrm>
                <a:off x="3166637" y="2518477"/>
                <a:ext cx="638635" cy="740275"/>
                <a:chOff x="4763365" y="3625254"/>
                <a:chExt cx="1125713" cy="1304875"/>
              </a:xfrm>
            </p:grpSpPr>
            <p:grpSp>
              <p:nvGrpSpPr>
                <p:cNvPr id="146" name="Group 145">
                  <a:extLst>
                    <a:ext uri="{FF2B5EF4-FFF2-40B4-BE49-F238E27FC236}">
                      <a16:creationId xmlns:a16="http://schemas.microsoft.com/office/drawing/2014/main" id="{DDCC0C25-6280-41C4-BAB2-42A7726985F2}"/>
                    </a:ext>
                  </a:extLst>
                </p:cNvPr>
                <p:cNvGrpSpPr/>
                <p:nvPr/>
              </p:nvGrpSpPr>
              <p:grpSpPr>
                <a:xfrm>
                  <a:off x="4763365" y="3625254"/>
                  <a:ext cx="1125713" cy="1304875"/>
                  <a:chOff x="7189858" y="3610212"/>
                  <a:chExt cx="454705" cy="527076"/>
                </a:xfrm>
              </p:grpSpPr>
              <p:sp>
                <p:nvSpPr>
                  <p:cNvPr id="152" name="Freeform: Shape 151">
                    <a:extLst>
                      <a:ext uri="{FF2B5EF4-FFF2-40B4-BE49-F238E27FC236}">
                        <a16:creationId xmlns:a16="http://schemas.microsoft.com/office/drawing/2014/main" id="{999EEC39-BAAD-4A23-88D6-C284F8836BD1}"/>
                      </a:ext>
                    </a:extLst>
                  </p:cNvPr>
                  <p:cNvSpPr/>
                  <p:nvPr/>
                </p:nvSpPr>
                <p:spPr>
                  <a:xfrm>
                    <a:off x="7279847" y="3610212"/>
                    <a:ext cx="279760" cy="292256"/>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53" name="Freeform: Shape 152">
                    <a:extLst>
                      <a:ext uri="{FF2B5EF4-FFF2-40B4-BE49-F238E27FC236}">
                        <a16:creationId xmlns:a16="http://schemas.microsoft.com/office/drawing/2014/main" id="{E5FC3432-8368-4982-ADB4-2EDE14860955}"/>
                      </a:ext>
                    </a:extLst>
                  </p:cNvPr>
                  <p:cNvSpPr/>
                  <p:nvPr/>
                </p:nvSpPr>
                <p:spPr>
                  <a:xfrm>
                    <a:off x="7189858" y="3917487"/>
                    <a:ext cx="454705" cy="219801"/>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147" name="Group 146">
                  <a:extLst>
                    <a:ext uri="{FF2B5EF4-FFF2-40B4-BE49-F238E27FC236}">
                      <a16:creationId xmlns:a16="http://schemas.microsoft.com/office/drawing/2014/main" id="{2CEFA088-E3B4-464F-A83C-CD41E4848E07}"/>
                    </a:ext>
                  </a:extLst>
                </p:cNvPr>
                <p:cNvGrpSpPr/>
                <p:nvPr/>
              </p:nvGrpSpPr>
              <p:grpSpPr>
                <a:xfrm>
                  <a:off x="5544256" y="4587505"/>
                  <a:ext cx="170540" cy="170541"/>
                  <a:chOff x="5395021" y="4407027"/>
                  <a:chExt cx="144958" cy="144958"/>
                </a:xfrm>
              </p:grpSpPr>
              <p:grpSp>
                <p:nvGrpSpPr>
                  <p:cNvPr id="148" name="Group 147">
                    <a:extLst>
                      <a:ext uri="{FF2B5EF4-FFF2-40B4-BE49-F238E27FC236}">
                        <a16:creationId xmlns:a16="http://schemas.microsoft.com/office/drawing/2014/main" id="{3A996F73-4870-4783-A2E3-0CC8B3F96870}"/>
                      </a:ext>
                    </a:extLst>
                  </p:cNvPr>
                  <p:cNvGrpSpPr/>
                  <p:nvPr/>
                </p:nvGrpSpPr>
                <p:grpSpPr>
                  <a:xfrm>
                    <a:off x="5409613" y="4426119"/>
                    <a:ext cx="115774" cy="115773"/>
                    <a:chOff x="7719691" y="4524132"/>
                    <a:chExt cx="319409" cy="319409"/>
                  </a:xfrm>
                </p:grpSpPr>
                <p:sp>
                  <p:nvSpPr>
                    <p:cNvPr id="150" name="Rectangle 149">
                      <a:extLst>
                        <a:ext uri="{FF2B5EF4-FFF2-40B4-BE49-F238E27FC236}">
                          <a16:creationId xmlns:a16="http://schemas.microsoft.com/office/drawing/2014/main" id="{D475725C-D4AE-4BE8-9501-DE18997C341C}"/>
                        </a:ext>
                      </a:extLst>
                    </p:cNvPr>
                    <p:cNvSpPr/>
                    <p:nvPr/>
                  </p:nvSpPr>
                  <p:spPr bwMode="auto">
                    <a:xfrm rot="16200000">
                      <a:off x="7856359" y="4524132"/>
                      <a:ext cx="46074" cy="31940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D51435D2-03E4-4174-A1B3-1C5263D37D59}"/>
                        </a:ext>
                      </a:extLst>
                    </p:cNvPr>
                    <p:cNvSpPr/>
                    <p:nvPr/>
                  </p:nvSpPr>
                  <p:spPr bwMode="auto">
                    <a:xfrm>
                      <a:off x="7856359" y="4524132"/>
                      <a:ext cx="46074" cy="31940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9" name="Freeform: Shape 148">
                    <a:extLst>
                      <a:ext uri="{FF2B5EF4-FFF2-40B4-BE49-F238E27FC236}">
                        <a16:creationId xmlns:a16="http://schemas.microsoft.com/office/drawing/2014/main" id="{7598AF8F-A02C-4FE1-9EE1-312F0367B2F5}"/>
                      </a:ext>
                    </a:extLst>
                  </p:cNvPr>
                  <p:cNvSpPr/>
                  <p:nvPr/>
                </p:nvSpPr>
                <p:spPr>
                  <a:xfrm>
                    <a:off x="5395021" y="4407027"/>
                    <a:ext cx="144958" cy="144958"/>
                  </a:xfrm>
                  <a:custGeom>
                    <a:avLst/>
                    <a:gdLst>
                      <a:gd name="connsiteX0" fmla="*/ 90170 w 90169"/>
                      <a:gd name="connsiteY0" fmla="*/ 45085 h 90169"/>
                      <a:gd name="connsiteX1" fmla="*/ 45085 w 90169"/>
                      <a:gd name="connsiteY1" fmla="*/ 90170 h 90169"/>
                      <a:gd name="connsiteX2" fmla="*/ 0 w 90169"/>
                      <a:gd name="connsiteY2" fmla="*/ 45085 h 90169"/>
                      <a:gd name="connsiteX3" fmla="*/ 45085 w 90169"/>
                      <a:gd name="connsiteY3" fmla="*/ 0 h 90169"/>
                      <a:gd name="connsiteX4" fmla="*/ 90170 w 90169"/>
                      <a:gd name="connsiteY4" fmla="*/ 45085 h 90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9" h="90169">
                        <a:moveTo>
                          <a:pt x="90170" y="45085"/>
                        </a:moveTo>
                        <a:cubicBezTo>
                          <a:pt x="90170" y="69985"/>
                          <a:pt x="69985" y="90170"/>
                          <a:pt x="45085" y="90170"/>
                        </a:cubicBezTo>
                        <a:cubicBezTo>
                          <a:pt x="20185" y="90170"/>
                          <a:pt x="0" y="69985"/>
                          <a:pt x="0" y="45085"/>
                        </a:cubicBezTo>
                        <a:cubicBezTo>
                          <a:pt x="0" y="20185"/>
                          <a:pt x="20185" y="0"/>
                          <a:pt x="45085" y="0"/>
                        </a:cubicBezTo>
                        <a:cubicBezTo>
                          <a:pt x="69985" y="0"/>
                          <a:pt x="90170" y="20185"/>
                          <a:pt x="90170" y="45085"/>
                        </a:cubicBezTo>
                        <a:close/>
                      </a:path>
                    </a:pathLst>
                  </a:custGeom>
                  <a:noFill/>
                  <a:ln w="6350" cap="flat">
                    <a:solidFill>
                      <a:srgbClr val="50E6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8" name="Group 137">
                <a:extLst>
                  <a:ext uri="{FF2B5EF4-FFF2-40B4-BE49-F238E27FC236}">
                    <a16:creationId xmlns:a16="http://schemas.microsoft.com/office/drawing/2014/main" id="{494387E3-EDFE-4AE8-9059-EB3263888BA4}"/>
                  </a:ext>
                </a:extLst>
              </p:cNvPr>
              <p:cNvGrpSpPr/>
              <p:nvPr/>
            </p:nvGrpSpPr>
            <p:grpSpPr>
              <a:xfrm>
                <a:off x="2771575" y="1643558"/>
                <a:ext cx="1688168" cy="1688177"/>
                <a:chOff x="2771575" y="1643558"/>
                <a:chExt cx="1688168" cy="1688177"/>
              </a:xfrm>
            </p:grpSpPr>
            <p:sp>
              <p:nvSpPr>
                <p:cNvPr id="143" name="Arc 142">
                  <a:extLst>
                    <a:ext uri="{FF2B5EF4-FFF2-40B4-BE49-F238E27FC236}">
                      <a16:creationId xmlns:a16="http://schemas.microsoft.com/office/drawing/2014/main" id="{9F27FCDC-7DD9-4C2C-9A21-9C53407799B0}"/>
                    </a:ext>
                  </a:extLst>
                </p:cNvPr>
                <p:cNvSpPr/>
                <p:nvPr/>
              </p:nvSpPr>
              <p:spPr>
                <a:xfrm rot="18900000" flipH="1">
                  <a:off x="2771575" y="1643558"/>
                  <a:ext cx="1688168" cy="1688177"/>
                </a:xfrm>
                <a:prstGeom prst="arc">
                  <a:avLst/>
                </a:prstGeom>
                <a:ln w="6350">
                  <a:solidFill>
                    <a:srgbClr val="50E6FF"/>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Isosceles Triangle 143">
                  <a:extLst>
                    <a:ext uri="{FF2B5EF4-FFF2-40B4-BE49-F238E27FC236}">
                      <a16:creationId xmlns:a16="http://schemas.microsoft.com/office/drawing/2014/main" id="{322AF598-2914-4262-844B-75319DBDD1F8}"/>
                    </a:ext>
                  </a:extLst>
                </p:cNvPr>
                <p:cNvSpPr/>
                <p:nvPr/>
              </p:nvSpPr>
              <p:spPr bwMode="auto">
                <a:xfrm rot="3600000">
                  <a:off x="3000034" y="1804487"/>
                  <a:ext cx="154278" cy="132998"/>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Isosceles Triangle 144">
                  <a:extLst>
                    <a:ext uri="{FF2B5EF4-FFF2-40B4-BE49-F238E27FC236}">
                      <a16:creationId xmlns:a16="http://schemas.microsoft.com/office/drawing/2014/main" id="{F2634D8E-9BA1-43E1-9230-5D2EC1B90771}"/>
                    </a:ext>
                  </a:extLst>
                </p:cNvPr>
                <p:cNvSpPr/>
                <p:nvPr/>
              </p:nvSpPr>
              <p:spPr bwMode="auto">
                <a:xfrm rot="8100000">
                  <a:off x="2995883" y="3054829"/>
                  <a:ext cx="154278" cy="132998"/>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854A9A36-DCCA-4123-90E8-B749DF933B0C}"/>
                  </a:ext>
                </a:extLst>
              </p:cNvPr>
              <p:cNvGrpSpPr/>
              <p:nvPr/>
            </p:nvGrpSpPr>
            <p:grpSpPr>
              <a:xfrm>
                <a:off x="2424724" y="1643563"/>
                <a:ext cx="1688177" cy="1688168"/>
                <a:chOff x="2424724" y="1643563"/>
                <a:chExt cx="1688177" cy="1688168"/>
              </a:xfrm>
            </p:grpSpPr>
            <p:sp>
              <p:nvSpPr>
                <p:cNvPr id="140" name="Arc 139">
                  <a:extLst>
                    <a:ext uri="{FF2B5EF4-FFF2-40B4-BE49-F238E27FC236}">
                      <a16:creationId xmlns:a16="http://schemas.microsoft.com/office/drawing/2014/main" id="{92AAC689-6063-4827-8E26-6FAFBA564DBC}"/>
                    </a:ext>
                  </a:extLst>
                </p:cNvPr>
                <p:cNvSpPr/>
                <p:nvPr/>
              </p:nvSpPr>
              <p:spPr>
                <a:xfrm rot="2700000">
                  <a:off x="2424729" y="1643558"/>
                  <a:ext cx="1688168" cy="1688177"/>
                </a:xfrm>
                <a:prstGeom prst="arc">
                  <a:avLst/>
                </a:prstGeom>
                <a:ln w="6350">
                  <a:solidFill>
                    <a:srgbClr val="50E6FF"/>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A9DC30E3-89A4-47C7-A81C-6B6270EA63CF}"/>
                    </a:ext>
                  </a:extLst>
                </p:cNvPr>
                <p:cNvSpPr/>
                <p:nvPr/>
              </p:nvSpPr>
              <p:spPr bwMode="auto">
                <a:xfrm rot="12600000">
                  <a:off x="3771229" y="3060237"/>
                  <a:ext cx="154278" cy="132998"/>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Isosceles Triangle 141">
                  <a:extLst>
                    <a:ext uri="{FF2B5EF4-FFF2-40B4-BE49-F238E27FC236}">
                      <a16:creationId xmlns:a16="http://schemas.microsoft.com/office/drawing/2014/main" id="{A7FA71D9-B643-456C-97E7-3F57A7354A80}"/>
                    </a:ext>
                  </a:extLst>
                </p:cNvPr>
                <p:cNvSpPr/>
                <p:nvPr/>
              </p:nvSpPr>
              <p:spPr bwMode="auto">
                <a:xfrm rot="18900000">
                  <a:off x="3744656" y="1782408"/>
                  <a:ext cx="154278" cy="132998"/>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66" name="Group 165">
            <a:extLst>
              <a:ext uri="{FF2B5EF4-FFF2-40B4-BE49-F238E27FC236}">
                <a16:creationId xmlns:a16="http://schemas.microsoft.com/office/drawing/2014/main" id="{957EAED3-8D8D-4C2B-B29D-6FBEB78A1362}"/>
              </a:ext>
            </a:extLst>
          </p:cNvPr>
          <p:cNvGrpSpPr/>
          <p:nvPr/>
        </p:nvGrpSpPr>
        <p:grpSpPr>
          <a:xfrm>
            <a:off x="10694654" y="6176585"/>
            <a:ext cx="548640" cy="548640"/>
            <a:chOff x="7323541" y="3457731"/>
            <a:chExt cx="549855" cy="549855"/>
          </a:xfrm>
        </p:grpSpPr>
        <p:sp>
          <p:nvSpPr>
            <p:cNvPr id="167" name="Oval 166">
              <a:extLst>
                <a:ext uri="{FF2B5EF4-FFF2-40B4-BE49-F238E27FC236}">
                  <a16:creationId xmlns:a16="http://schemas.microsoft.com/office/drawing/2014/main" id="{0552BE7C-27B5-4BF6-A693-99D25C011882}"/>
                </a:ext>
              </a:extLst>
            </p:cNvPr>
            <p:cNvSpPr>
              <a:spLocks/>
            </p:cNvSpPr>
            <p:nvPr/>
          </p:nvSpPr>
          <p:spPr bwMode="auto">
            <a:xfrm>
              <a:off x="7323541" y="3457731"/>
              <a:ext cx="549855" cy="549855"/>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nvGrpSpPr>
            <p:cNvPr id="168" name="Group 167">
              <a:extLst>
                <a:ext uri="{FF2B5EF4-FFF2-40B4-BE49-F238E27FC236}">
                  <a16:creationId xmlns:a16="http://schemas.microsoft.com/office/drawing/2014/main" id="{CC4B0974-2022-4F2F-8BE4-43038AB97FA9}"/>
                </a:ext>
              </a:extLst>
            </p:cNvPr>
            <p:cNvGrpSpPr/>
            <p:nvPr/>
          </p:nvGrpSpPr>
          <p:grpSpPr>
            <a:xfrm>
              <a:off x="7434280" y="3564964"/>
              <a:ext cx="328376" cy="367138"/>
              <a:chOff x="9684417" y="1712988"/>
              <a:chExt cx="472844" cy="528662"/>
            </a:xfrm>
          </p:grpSpPr>
          <p:grpSp>
            <p:nvGrpSpPr>
              <p:cNvPr id="169" name="Graphic 247" descr="engineer, assistance">
                <a:extLst>
                  <a:ext uri="{FF2B5EF4-FFF2-40B4-BE49-F238E27FC236}">
                    <a16:creationId xmlns:a16="http://schemas.microsoft.com/office/drawing/2014/main" id="{467B4AD7-0C2C-413A-9620-E10E5B85EC09}"/>
                  </a:ext>
                </a:extLst>
              </p:cNvPr>
              <p:cNvGrpSpPr/>
              <p:nvPr/>
            </p:nvGrpSpPr>
            <p:grpSpPr>
              <a:xfrm>
                <a:off x="9823708" y="2044882"/>
                <a:ext cx="196769" cy="196768"/>
                <a:chOff x="6623676" y="5744951"/>
                <a:chExt cx="435026" cy="435024"/>
              </a:xfrm>
            </p:grpSpPr>
            <p:sp>
              <p:nvSpPr>
                <p:cNvPr id="190" name="Freeform: Shape 189">
                  <a:extLst>
                    <a:ext uri="{FF2B5EF4-FFF2-40B4-BE49-F238E27FC236}">
                      <a16:creationId xmlns:a16="http://schemas.microsoft.com/office/drawing/2014/main" id="{C5327141-C015-4B95-AC34-28ED21654E0E}"/>
                    </a:ext>
                  </a:extLst>
                </p:cNvPr>
                <p:cNvSpPr/>
                <p:nvPr/>
              </p:nvSpPr>
              <p:spPr>
                <a:xfrm>
                  <a:off x="6623676"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1" name="Freeform: Shape 190">
                  <a:extLst>
                    <a:ext uri="{FF2B5EF4-FFF2-40B4-BE49-F238E27FC236}">
                      <a16:creationId xmlns:a16="http://schemas.microsoft.com/office/drawing/2014/main" id="{4D1F69D3-4190-466B-A9CD-62F789A1856B}"/>
                    </a:ext>
                  </a:extLst>
                </p:cNvPr>
                <p:cNvSpPr/>
                <p:nvPr/>
              </p:nvSpPr>
              <p:spPr>
                <a:xfrm>
                  <a:off x="6689384" y="5862734"/>
                  <a:ext cx="303610"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70" name="Group 169" descr="data, laptop">
                <a:extLst>
                  <a:ext uri="{FF2B5EF4-FFF2-40B4-BE49-F238E27FC236}">
                    <a16:creationId xmlns:a16="http://schemas.microsoft.com/office/drawing/2014/main" id="{4DA19B41-3BF8-473C-B56F-E94BD21A8C97}"/>
                  </a:ext>
                </a:extLst>
              </p:cNvPr>
              <p:cNvGrpSpPr/>
              <p:nvPr/>
            </p:nvGrpSpPr>
            <p:grpSpPr>
              <a:xfrm>
                <a:off x="9684417" y="1712988"/>
                <a:ext cx="472844" cy="288472"/>
                <a:chOff x="653001" y="1295400"/>
                <a:chExt cx="472844" cy="288472"/>
              </a:xfrm>
            </p:grpSpPr>
            <p:sp>
              <p:nvSpPr>
                <p:cNvPr id="171" name="Rectangle 5">
                  <a:extLst>
                    <a:ext uri="{FF2B5EF4-FFF2-40B4-BE49-F238E27FC236}">
                      <a16:creationId xmlns:a16="http://schemas.microsoft.com/office/drawing/2014/main" id="{0481258E-9BD9-4222-B6CB-D2156474AC5C}"/>
                    </a:ext>
                  </a:extLst>
                </p:cNvPr>
                <p:cNvSpPr>
                  <a:spLocks noChangeArrowheads="1"/>
                </p:cNvSpPr>
                <p:nvPr/>
              </p:nvSpPr>
              <p:spPr bwMode="auto">
                <a:xfrm>
                  <a:off x="699407" y="1309196"/>
                  <a:ext cx="381285" cy="244574"/>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2" name="Rectangle 6">
                  <a:extLst>
                    <a:ext uri="{FF2B5EF4-FFF2-40B4-BE49-F238E27FC236}">
                      <a16:creationId xmlns:a16="http://schemas.microsoft.com/office/drawing/2014/main" id="{8C96C267-2AF5-48E4-9D81-6AC04E77B146}"/>
                    </a:ext>
                  </a:extLst>
                </p:cNvPr>
                <p:cNvSpPr>
                  <a:spLocks noChangeArrowheads="1"/>
                </p:cNvSpPr>
                <p:nvPr/>
              </p:nvSpPr>
              <p:spPr bwMode="auto">
                <a:xfrm>
                  <a:off x="962795" y="1366891"/>
                  <a:ext cx="79016" cy="878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3" name="Rectangle 7">
                  <a:extLst>
                    <a:ext uri="{FF2B5EF4-FFF2-40B4-BE49-F238E27FC236}">
                      <a16:creationId xmlns:a16="http://schemas.microsoft.com/office/drawing/2014/main" id="{9335F153-CEB1-4521-8F32-C7F2F8669651}"/>
                    </a:ext>
                  </a:extLst>
                </p:cNvPr>
                <p:cNvSpPr>
                  <a:spLocks noChangeArrowheads="1"/>
                </p:cNvSpPr>
                <p:nvPr/>
              </p:nvSpPr>
              <p:spPr bwMode="auto">
                <a:xfrm>
                  <a:off x="962795" y="1425840"/>
                  <a:ext cx="79016" cy="878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4" name="Rectangle 8">
                  <a:extLst>
                    <a:ext uri="{FF2B5EF4-FFF2-40B4-BE49-F238E27FC236}">
                      <a16:creationId xmlns:a16="http://schemas.microsoft.com/office/drawing/2014/main" id="{8B436F82-EE58-4C99-A48F-415EB32E5A91}"/>
                    </a:ext>
                  </a:extLst>
                </p:cNvPr>
                <p:cNvSpPr>
                  <a:spLocks noChangeArrowheads="1"/>
                </p:cNvSpPr>
                <p:nvPr/>
              </p:nvSpPr>
              <p:spPr bwMode="auto">
                <a:xfrm>
                  <a:off x="962795" y="1487297"/>
                  <a:ext cx="79016" cy="878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5" name="Freeform 9">
                  <a:extLst>
                    <a:ext uri="{FF2B5EF4-FFF2-40B4-BE49-F238E27FC236}">
                      <a16:creationId xmlns:a16="http://schemas.microsoft.com/office/drawing/2014/main" id="{5BDCFFD1-2B67-48E5-8D96-FD3CB1900DB2}"/>
                    </a:ext>
                  </a:extLst>
                </p:cNvPr>
                <p:cNvSpPr>
                  <a:spLocks/>
                </p:cNvSpPr>
                <p:nvPr/>
              </p:nvSpPr>
              <p:spPr bwMode="auto">
                <a:xfrm>
                  <a:off x="887542" y="1355603"/>
                  <a:ext cx="51423" cy="40135"/>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6" name="Freeform 10">
                  <a:extLst>
                    <a:ext uri="{FF2B5EF4-FFF2-40B4-BE49-F238E27FC236}">
                      <a16:creationId xmlns:a16="http://schemas.microsoft.com/office/drawing/2014/main" id="{0B36A7F8-C843-4232-9C53-DCCAF304B1F8}"/>
                    </a:ext>
                  </a:extLst>
                </p:cNvPr>
                <p:cNvSpPr>
                  <a:spLocks/>
                </p:cNvSpPr>
                <p:nvPr/>
              </p:nvSpPr>
              <p:spPr bwMode="auto">
                <a:xfrm>
                  <a:off x="887542" y="1412043"/>
                  <a:ext cx="51423" cy="40135"/>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7" name="Freeform 11">
                  <a:extLst>
                    <a:ext uri="{FF2B5EF4-FFF2-40B4-BE49-F238E27FC236}">
                      <a16:creationId xmlns:a16="http://schemas.microsoft.com/office/drawing/2014/main" id="{420EF731-A173-4B44-BFE2-FE56B84A7C8B}"/>
                    </a:ext>
                  </a:extLst>
                </p:cNvPr>
                <p:cNvSpPr>
                  <a:spLocks/>
                </p:cNvSpPr>
                <p:nvPr/>
              </p:nvSpPr>
              <p:spPr bwMode="auto">
                <a:xfrm>
                  <a:off x="887542" y="1468483"/>
                  <a:ext cx="51423" cy="38881"/>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8" name="Freeform 12">
                  <a:extLst>
                    <a:ext uri="{FF2B5EF4-FFF2-40B4-BE49-F238E27FC236}">
                      <a16:creationId xmlns:a16="http://schemas.microsoft.com/office/drawing/2014/main" id="{6377B42B-9DD3-4329-97D0-922055A88ED3}"/>
                    </a:ext>
                  </a:extLst>
                </p:cNvPr>
                <p:cNvSpPr>
                  <a:spLocks noEditPoints="1"/>
                </p:cNvSpPr>
                <p:nvPr/>
              </p:nvSpPr>
              <p:spPr bwMode="auto">
                <a:xfrm>
                  <a:off x="689374" y="1295400"/>
                  <a:ext cx="402607" cy="273420"/>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9" name="Freeform 15">
                  <a:extLst>
                    <a:ext uri="{FF2B5EF4-FFF2-40B4-BE49-F238E27FC236}">
                      <a16:creationId xmlns:a16="http://schemas.microsoft.com/office/drawing/2014/main" id="{18F86383-D4E3-454C-8343-692F3B2E9633}"/>
                    </a:ext>
                  </a:extLst>
                </p:cNvPr>
                <p:cNvSpPr>
                  <a:spLocks/>
                </p:cNvSpPr>
                <p:nvPr/>
              </p:nvSpPr>
              <p:spPr bwMode="auto">
                <a:xfrm>
                  <a:off x="653001" y="1573838"/>
                  <a:ext cx="472844" cy="1003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0" name="Rectangle 18">
                  <a:extLst>
                    <a:ext uri="{FF2B5EF4-FFF2-40B4-BE49-F238E27FC236}">
                      <a16:creationId xmlns:a16="http://schemas.microsoft.com/office/drawing/2014/main" id="{A61F6678-ABE2-4C7E-A4DA-5E2565F14BBA}"/>
                    </a:ext>
                  </a:extLst>
                </p:cNvPr>
                <p:cNvSpPr>
                  <a:spLocks noChangeArrowheads="1"/>
                </p:cNvSpPr>
                <p:nvPr/>
              </p:nvSpPr>
              <p:spPr bwMode="auto">
                <a:xfrm>
                  <a:off x="730763" y="1467229"/>
                  <a:ext cx="18813" cy="451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1" name="Rectangle 19">
                  <a:extLst>
                    <a:ext uri="{FF2B5EF4-FFF2-40B4-BE49-F238E27FC236}">
                      <a16:creationId xmlns:a16="http://schemas.microsoft.com/office/drawing/2014/main" id="{8C2FB230-40CB-4CD6-93CA-BDA777CE3622}"/>
                    </a:ext>
                  </a:extLst>
                </p:cNvPr>
                <p:cNvSpPr>
                  <a:spLocks noChangeArrowheads="1"/>
                </p:cNvSpPr>
                <p:nvPr/>
              </p:nvSpPr>
              <p:spPr bwMode="auto">
                <a:xfrm>
                  <a:off x="730763" y="1482280"/>
                  <a:ext cx="18813" cy="301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2" name="Rectangle 20">
                  <a:extLst>
                    <a:ext uri="{FF2B5EF4-FFF2-40B4-BE49-F238E27FC236}">
                      <a16:creationId xmlns:a16="http://schemas.microsoft.com/office/drawing/2014/main" id="{CBF01AE7-5BC0-4225-8C90-EF7E2924AC84}"/>
                    </a:ext>
                  </a:extLst>
                </p:cNvPr>
                <p:cNvSpPr>
                  <a:spLocks noChangeArrowheads="1"/>
                </p:cNvSpPr>
                <p:nvPr/>
              </p:nvSpPr>
              <p:spPr bwMode="auto">
                <a:xfrm>
                  <a:off x="757102" y="1445907"/>
                  <a:ext cx="17559" cy="664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3" name="Rectangle 21">
                  <a:extLst>
                    <a:ext uri="{FF2B5EF4-FFF2-40B4-BE49-F238E27FC236}">
                      <a16:creationId xmlns:a16="http://schemas.microsoft.com/office/drawing/2014/main" id="{A8A8461F-651D-49A8-A028-370FC540F640}"/>
                    </a:ext>
                  </a:extLst>
                </p:cNvPr>
                <p:cNvSpPr>
                  <a:spLocks noChangeArrowheads="1"/>
                </p:cNvSpPr>
                <p:nvPr/>
              </p:nvSpPr>
              <p:spPr bwMode="auto">
                <a:xfrm>
                  <a:off x="757102" y="1470992"/>
                  <a:ext cx="17559" cy="413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4" name="Rectangle 22">
                  <a:extLst>
                    <a:ext uri="{FF2B5EF4-FFF2-40B4-BE49-F238E27FC236}">
                      <a16:creationId xmlns:a16="http://schemas.microsoft.com/office/drawing/2014/main" id="{8A0F1556-C173-4063-9E55-4F93B1609D18}"/>
                    </a:ext>
                  </a:extLst>
                </p:cNvPr>
                <p:cNvSpPr>
                  <a:spLocks noChangeArrowheads="1"/>
                </p:cNvSpPr>
                <p:nvPr/>
              </p:nvSpPr>
              <p:spPr bwMode="auto">
                <a:xfrm>
                  <a:off x="834864" y="1370654"/>
                  <a:ext cx="17559" cy="1417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5" name="Rectangle 23">
                  <a:extLst>
                    <a:ext uri="{FF2B5EF4-FFF2-40B4-BE49-F238E27FC236}">
                      <a16:creationId xmlns:a16="http://schemas.microsoft.com/office/drawing/2014/main" id="{58171030-2042-4789-BAA6-90ED88B4D177}"/>
                    </a:ext>
                  </a:extLst>
                </p:cNvPr>
                <p:cNvSpPr>
                  <a:spLocks noChangeArrowheads="1"/>
                </p:cNvSpPr>
                <p:nvPr/>
              </p:nvSpPr>
              <p:spPr bwMode="auto">
                <a:xfrm>
                  <a:off x="834864" y="1394484"/>
                  <a:ext cx="17559" cy="1178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6" name="Rectangle 24">
                  <a:extLst>
                    <a:ext uri="{FF2B5EF4-FFF2-40B4-BE49-F238E27FC236}">
                      <a16:creationId xmlns:a16="http://schemas.microsoft.com/office/drawing/2014/main" id="{28198980-8418-485E-8EFF-F69FC4C15531}"/>
                    </a:ext>
                  </a:extLst>
                </p:cNvPr>
                <p:cNvSpPr>
                  <a:spLocks noChangeArrowheads="1"/>
                </p:cNvSpPr>
                <p:nvPr/>
              </p:nvSpPr>
              <p:spPr bwMode="auto">
                <a:xfrm>
                  <a:off x="808525" y="1404518"/>
                  <a:ext cx="18813" cy="107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7" name="Rectangle 25">
                  <a:extLst>
                    <a:ext uri="{FF2B5EF4-FFF2-40B4-BE49-F238E27FC236}">
                      <a16:creationId xmlns:a16="http://schemas.microsoft.com/office/drawing/2014/main" id="{E5AFC495-E54E-4636-87AA-915E91F9D670}"/>
                    </a:ext>
                  </a:extLst>
                </p:cNvPr>
                <p:cNvSpPr>
                  <a:spLocks noChangeArrowheads="1"/>
                </p:cNvSpPr>
                <p:nvPr/>
              </p:nvSpPr>
              <p:spPr bwMode="auto">
                <a:xfrm>
                  <a:off x="782186" y="1439636"/>
                  <a:ext cx="18813" cy="727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8" name="Rectangle 26">
                  <a:extLst>
                    <a:ext uri="{FF2B5EF4-FFF2-40B4-BE49-F238E27FC236}">
                      <a16:creationId xmlns:a16="http://schemas.microsoft.com/office/drawing/2014/main" id="{E7326893-9FE1-49FC-AE6B-D2A7753CED20}"/>
                    </a:ext>
                  </a:extLst>
                </p:cNvPr>
                <p:cNvSpPr>
                  <a:spLocks noChangeArrowheads="1"/>
                </p:cNvSpPr>
                <p:nvPr/>
              </p:nvSpPr>
              <p:spPr bwMode="auto">
                <a:xfrm>
                  <a:off x="782186" y="1454687"/>
                  <a:ext cx="18813" cy="576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9" name="Rectangle 27">
                  <a:extLst>
                    <a:ext uri="{FF2B5EF4-FFF2-40B4-BE49-F238E27FC236}">
                      <a16:creationId xmlns:a16="http://schemas.microsoft.com/office/drawing/2014/main" id="{9062523C-09E9-420C-BEF2-0382EB390076}"/>
                    </a:ext>
                  </a:extLst>
                </p:cNvPr>
                <p:cNvSpPr>
                  <a:spLocks noChangeArrowheads="1"/>
                </p:cNvSpPr>
                <p:nvPr/>
              </p:nvSpPr>
              <p:spPr bwMode="auto">
                <a:xfrm>
                  <a:off x="808525" y="1417060"/>
                  <a:ext cx="18813" cy="953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grpSp>
        </p:grpSp>
      </p:grpSp>
      <p:sp>
        <p:nvSpPr>
          <p:cNvPr id="192" name="Oval 191">
            <a:extLst>
              <a:ext uri="{FF2B5EF4-FFF2-40B4-BE49-F238E27FC236}">
                <a16:creationId xmlns:a16="http://schemas.microsoft.com/office/drawing/2014/main" id="{A1E8A61E-BD92-46CD-89E1-2835F51A1865}"/>
              </a:ext>
            </a:extLst>
          </p:cNvPr>
          <p:cNvSpPr/>
          <p:nvPr/>
        </p:nvSpPr>
        <p:spPr bwMode="auto">
          <a:xfrm>
            <a:off x="10694654" y="6176585"/>
            <a:ext cx="548640" cy="548640"/>
          </a:xfrm>
          <a:prstGeom prst="ellipse">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3" name="Oval 192">
            <a:extLst>
              <a:ext uri="{FF2B5EF4-FFF2-40B4-BE49-F238E27FC236}">
                <a16:creationId xmlns:a16="http://schemas.microsoft.com/office/drawing/2014/main" id="{B0849218-4EA0-424F-99E7-B25050075EC4}"/>
              </a:ext>
            </a:extLst>
          </p:cNvPr>
          <p:cNvSpPr/>
          <p:nvPr/>
        </p:nvSpPr>
        <p:spPr bwMode="auto">
          <a:xfrm>
            <a:off x="9890922" y="6176585"/>
            <a:ext cx="548640" cy="548640"/>
          </a:xfrm>
          <a:prstGeom prst="ellipse">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4" name="Oval 193">
            <a:extLst>
              <a:ext uri="{FF2B5EF4-FFF2-40B4-BE49-F238E27FC236}">
                <a16:creationId xmlns:a16="http://schemas.microsoft.com/office/drawing/2014/main" id="{4B2C4564-A7C1-4BC1-AFB8-0F9A6A032466}"/>
              </a:ext>
            </a:extLst>
          </p:cNvPr>
          <p:cNvSpPr/>
          <p:nvPr/>
        </p:nvSpPr>
        <p:spPr bwMode="auto">
          <a:xfrm>
            <a:off x="11498385" y="6176585"/>
            <a:ext cx="548640" cy="548640"/>
          </a:xfrm>
          <a:prstGeom prst="ellipse">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9FE14FE4-BB86-48EC-A47A-16F3438D35D1}"/>
              </a:ext>
            </a:extLst>
          </p:cNvPr>
          <p:cNvSpPr/>
          <p:nvPr/>
        </p:nvSpPr>
        <p:spPr bwMode="auto">
          <a:xfrm>
            <a:off x="985111" y="3956000"/>
            <a:ext cx="5053985" cy="1229691"/>
          </a:xfrm>
          <a:prstGeom prst="rect">
            <a:avLst/>
          </a:prstGeom>
          <a:solidFill>
            <a:srgbClr val="FFC000">
              <a:alpha val="2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36525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3312-231B-4B02-BEF7-290E07A918C8}"/>
              </a:ext>
            </a:extLst>
          </p:cNvPr>
          <p:cNvSpPr>
            <a:spLocks noGrp="1"/>
          </p:cNvSpPr>
          <p:nvPr>
            <p:ph type="title"/>
          </p:nvPr>
        </p:nvSpPr>
        <p:spPr/>
        <p:txBody>
          <a:bodyPr/>
          <a:lstStyle/>
          <a:p>
            <a:r>
              <a:rPr lang="en-US" dirty="0"/>
              <a:t>Patient Outreach Key Feature Summary</a:t>
            </a:r>
          </a:p>
        </p:txBody>
      </p:sp>
      <p:sp>
        <p:nvSpPr>
          <p:cNvPr id="3" name="Text Placeholder 2">
            <a:extLst>
              <a:ext uri="{FF2B5EF4-FFF2-40B4-BE49-F238E27FC236}">
                <a16:creationId xmlns:a16="http://schemas.microsoft.com/office/drawing/2014/main" id="{BEAB57BA-FC63-46A6-8906-041404D05948}"/>
              </a:ext>
            </a:extLst>
          </p:cNvPr>
          <p:cNvSpPr>
            <a:spLocks noGrp="1"/>
          </p:cNvSpPr>
          <p:nvPr>
            <p:ph type="body" sz="quarter" idx="15"/>
          </p:nvPr>
        </p:nvSpPr>
        <p:spPr>
          <a:xfrm>
            <a:off x="597500" y="3050261"/>
            <a:ext cx="3361764" cy="3717941"/>
          </a:xfrm>
        </p:spPr>
        <p:txBody>
          <a:bodyPr/>
          <a:lstStyle/>
          <a:p>
            <a:pPr marL="0" indent="0"/>
            <a:r>
              <a:rPr lang="en-US" sz="1600" b="1" dirty="0">
                <a:solidFill>
                  <a:schemeClr val="accent2"/>
                </a:solidFill>
              </a:rPr>
              <a:t>Azure Services</a:t>
            </a:r>
          </a:p>
          <a:p>
            <a:pPr marL="0" indent="0"/>
            <a:r>
              <a:rPr lang="en-US" sz="1400" dirty="0"/>
              <a:t>Azure API for FHIR</a:t>
            </a:r>
          </a:p>
          <a:p>
            <a:pPr marL="0" indent="0"/>
            <a:r>
              <a:rPr lang="en-US" sz="1400" dirty="0"/>
              <a:t>Healthcare APIs (preview)</a:t>
            </a:r>
          </a:p>
          <a:p>
            <a:pPr marL="285750" indent="-285750">
              <a:buFont typeface="Wingdings" panose="05000000000000000000" pitchFamily="2" charset="2"/>
              <a:buChar char="§"/>
            </a:pPr>
            <a:endParaRPr lang="en-US" sz="1200" dirty="0"/>
          </a:p>
          <a:p>
            <a:pPr marL="0" indent="0"/>
            <a:r>
              <a:rPr lang="en-US" sz="1600" b="1" dirty="0">
                <a:solidFill>
                  <a:schemeClr val="accent2"/>
                </a:solidFill>
              </a:rPr>
              <a:t>Open Source (OSS) on Azure</a:t>
            </a:r>
          </a:p>
          <a:p>
            <a:pPr marL="0" indent="0"/>
            <a:r>
              <a:rPr lang="en-US" sz="1400" dirty="0"/>
              <a:t>FHIR Server</a:t>
            </a:r>
          </a:p>
          <a:p>
            <a:pPr marL="0" indent="0"/>
            <a:r>
              <a:rPr lang="en-US" sz="1400" dirty="0"/>
              <a:t>FHIR Bulk Loader</a:t>
            </a:r>
          </a:p>
          <a:p>
            <a:pPr marL="0" indent="0"/>
            <a:r>
              <a:rPr lang="en-US" sz="1400" dirty="0"/>
              <a:t>FHIR Proxy</a:t>
            </a:r>
          </a:p>
          <a:p>
            <a:pPr marL="0" indent="0"/>
            <a:r>
              <a:rPr lang="en-US" sz="1400" dirty="0"/>
              <a:t>FHIR Sync Agent</a:t>
            </a:r>
          </a:p>
          <a:p>
            <a:pPr marL="0" indent="0"/>
            <a:endParaRPr lang="en-US" sz="1100" b="1" dirty="0">
              <a:solidFill>
                <a:schemeClr val="accent2"/>
              </a:solidFill>
            </a:endParaRPr>
          </a:p>
          <a:p>
            <a:pPr marL="0" indent="0"/>
            <a:r>
              <a:rPr lang="en-US" sz="1600" b="1" dirty="0">
                <a:solidFill>
                  <a:schemeClr val="accent2"/>
                </a:solidFill>
              </a:rPr>
              <a:t>Connectors</a:t>
            </a:r>
          </a:p>
          <a:p>
            <a:pPr marL="0" indent="0"/>
            <a:r>
              <a:rPr lang="en-US" sz="1400" dirty="0"/>
              <a:t>Azure FHIR for Power Query</a:t>
            </a:r>
          </a:p>
          <a:p>
            <a:pPr marL="0" indent="0"/>
            <a:r>
              <a:rPr lang="en-US" sz="1400" dirty="0" err="1"/>
              <a:t>FHIRBase</a:t>
            </a:r>
            <a:r>
              <a:rPr lang="en-US" sz="1400" dirty="0"/>
              <a:t> for Power Platform (preview)</a:t>
            </a:r>
          </a:p>
          <a:p>
            <a:pPr marL="0" indent="0"/>
            <a:r>
              <a:rPr lang="en-US" sz="1400" dirty="0" err="1"/>
              <a:t>FHIRClinical</a:t>
            </a:r>
            <a:r>
              <a:rPr lang="en-US" sz="1400" dirty="0"/>
              <a:t> for Power Platform (preview)</a:t>
            </a:r>
          </a:p>
        </p:txBody>
      </p:sp>
      <p:sp>
        <p:nvSpPr>
          <p:cNvPr id="4" name="Text Placeholder 3">
            <a:extLst>
              <a:ext uri="{FF2B5EF4-FFF2-40B4-BE49-F238E27FC236}">
                <a16:creationId xmlns:a16="http://schemas.microsoft.com/office/drawing/2014/main" id="{EAE2C10D-0BB3-4AAE-80F0-30F0286948CF}"/>
              </a:ext>
            </a:extLst>
          </p:cNvPr>
          <p:cNvSpPr>
            <a:spLocks noGrp="1"/>
          </p:cNvSpPr>
          <p:nvPr>
            <p:ph type="body" sz="quarter" idx="16"/>
          </p:nvPr>
        </p:nvSpPr>
        <p:spPr>
          <a:xfrm>
            <a:off x="4084321" y="3055490"/>
            <a:ext cx="4023359" cy="3629135"/>
          </a:xfrm>
        </p:spPr>
        <p:txBody>
          <a:bodyPr/>
          <a:lstStyle/>
          <a:p>
            <a:r>
              <a:rPr lang="en-US" sz="1600" b="1" dirty="0">
                <a:solidFill>
                  <a:schemeClr val="accent2"/>
                </a:solidFill>
              </a:rPr>
              <a:t>Dynamics 365 Marketing</a:t>
            </a:r>
          </a:p>
          <a:p>
            <a:pPr marL="0" indent="0"/>
            <a:r>
              <a:rPr lang="en-US" sz="1400" dirty="0"/>
              <a:t>Segmentation</a:t>
            </a:r>
          </a:p>
          <a:p>
            <a:pPr marL="0" indent="0"/>
            <a:r>
              <a:rPr lang="en-US" sz="1400" dirty="0"/>
              <a:t>Multi-channel Campaigns </a:t>
            </a:r>
            <a:br>
              <a:rPr lang="en-US" sz="1400" dirty="0"/>
            </a:br>
            <a:r>
              <a:rPr lang="en-US" sz="1400" dirty="0"/>
              <a:t>(Patient Journeys)</a:t>
            </a:r>
          </a:p>
          <a:p>
            <a:pPr marL="0" indent="0"/>
            <a:r>
              <a:rPr lang="en-US" sz="1400" dirty="0"/>
              <a:t>Campaign Automation &amp; Tracking</a:t>
            </a:r>
          </a:p>
          <a:p>
            <a:pPr marL="0" indent="0"/>
            <a:r>
              <a:rPr lang="en-US" sz="1400" dirty="0"/>
              <a:t>Event Management</a:t>
            </a:r>
          </a:p>
          <a:p>
            <a:pPr marL="0" indent="0"/>
            <a:r>
              <a:rPr lang="en-US" sz="1400" dirty="0"/>
              <a:t>Lead Scoring &amp; Management</a:t>
            </a:r>
          </a:p>
          <a:p>
            <a:pPr marL="0" indent="0"/>
            <a:r>
              <a:rPr lang="en-US" sz="1400" dirty="0"/>
              <a:t>Social Engagement</a:t>
            </a:r>
          </a:p>
          <a:p>
            <a:pPr marL="0" indent="0"/>
            <a:endParaRPr lang="en-US" sz="1400" dirty="0"/>
          </a:p>
          <a:p>
            <a:r>
              <a:rPr lang="en-US" sz="1600" b="1" dirty="0">
                <a:solidFill>
                  <a:schemeClr val="accent2"/>
                </a:solidFill>
              </a:rPr>
              <a:t>Dynamics 365 Customer Insights</a:t>
            </a:r>
          </a:p>
          <a:p>
            <a:pPr marL="0" indent="0"/>
            <a:r>
              <a:rPr lang="en-US" sz="1400" dirty="0"/>
              <a:t>Measures, KPIs and Predictions</a:t>
            </a:r>
          </a:p>
          <a:p>
            <a:pPr marL="0" indent="0"/>
            <a:r>
              <a:rPr lang="en-US" sz="1400" dirty="0"/>
              <a:t>Advanced Segmentation</a:t>
            </a:r>
          </a:p>
          <a:p>
            <a:pPr marL="0" indent="0"/>
            <a:r>
              <a:rPr lang="en-US" sz="1400" dirty="0"/>
              <a:t>Customer Card (for D365)</a:t>
            </a:r>
          </a:p>
          <a:p>
            <a:pPr marL="0" indent="0"/>
            <a:endParaRPr lang="en-US" sz="1400" dirty="0"/>
          </a:p>
        </p:txBody>
      </p:sp>
      <p:sp>
        <p:nvSpPr>
          <p:cNvPr id="5" name="Text Placeholder 4">
            <a:extLst>
              <a:ext uri="{FF2B5EF4-FFF2-40B4-BE49-F238E27FC236}">
                <a16:creationId xmlns:a16="http://schemas.microsoft.com/office/drawing/2014/main" id="{27B08C5F-E513-4C52-A357-D45382C0F1BE}"/>
              </a:ext>
            </a:extLst>
          </p:cNvPr>
          <p:cNvSpPr>
            <a:spLocks noGrp="1"/>
          </p:cNvSpPr>
          <p:nvPr>
            <p:ph type="body" sz="quarter" idx="17"/>
          </p:nvPr>
        </p:nvSpPr>
        <p:spPr>
          <a:xfrm>
            <a:off x="7909159" y="3050261"/>
            <a:ext cx="4023360" cy="3681008"/>
          </a:xfrm>
        </p:spPr>
        <p:txBody>
          <a:bodyPr/>
          <a:lstStyle/>
          <a:p>
            <a:r>
              <a:rPr lang="en-US" sz="1600" b="1" dirty="0">
                <a:solidFill>
                  <a:schemeClr val="accent2"/>
                </a:solidFill>
              </a:rPr>
              <a:t>Patient Outreach App</a:t>
            </a:r>
          </a:p>
          <a:p>
            <a:r>
              <a:rPr lang="en-US" sz="1400" dirty="0"/>
              <a:t>Healthcare Branded Outbound Marketing App</a:t>
            </a:r>
          </a:p>
          <a:p>
            <a:r>
              <a:rPr lang="en-US" sz="1400" dirty="0"/>
              <a:t>Healthcare Data Model (CDM)</a:t>
            </a:r>
          </a:p>
          <a:p>
            <a:r>
              <a:rPr lang="en-US" sz="1400" dirty="0"/>
              <a:t>Healthcare Forms &amp; Views</a:t>
            </a:r>
          </a:p>
          <a:p>
            <a:r>
              <a:rPr lang="en-US" sz="1400" dirty="0"/>
              <a:t>Patient Timeline Control</a:t>
            </a:r>
          </a:p>
          <a:p>
            <a:r>
              <a:rPr lang="en-US" sz="1400" dirty="0"/>
              <a:t>Care Team Visualization Control</a:t>
            </a:r>
          </a:p>
          <a:p>
            <a:r>
              <a:rPr lang="en-US" sz="1400" dirty="0"/>
              <a:t>Sample Patient Segment &amp; Event Definitions</a:t>
            </a:r>
          </a:p>
          <a:p>
            <a:endParaRPr lang="en-US" sz="1600" dirty="0"/>
          </a:p>
          <a:p>
            <a:r>
              <a:rPr lang="en-US" sz="1600" b="1" dirty="0">
                <a:solidFill>
                  <a:schemeClr val="accent2"/>
                </a:solidFill>
              </a:rPr>
              <a:t>Dataverse FHIR Interoperability</a:t>
            </a:r>
          </a:p>
          <a:p>
            <a:r>
              <a:rPr lang="en-US" sz="1400" dirty="0"/>
              <a:t>Sync Admin for FHIR App</a:t>
            </a:r>
          </a:p>
          <a:p>
            <a:r>
              <a:rPr lang="en-US" sz="1400" dirty="0"/>
              <a:t>FHIR Sync Agent Integration Mgt</a:t>
            </a:r>
          </a:p>
          <a:p>
            <a:r>
              <a:rPr lang="en-US" sz="1400" dirty="0"/>
              <a:t>FHIR to CDM for Health Mapping</a:t>
            </a:r>
          </a:p>
          <a:p>
            <a:r>
              <a:rPr lang="en-US" sz="1400" dirty="0"/>
              <a:t>FHIR Synced Clinical Data Mgt Center</a:t>
            </a:r>
          </a:p>
          <a:p>
            <a:r>
              <a:rPr lang="en-US" sz="1400" dirty="0"/>
              <a:t>Virtual Health Data Tables (preview)</a:t>
            </a:r>
          </a:p>
        </p:txBody>
      </p:sp>
      <p:sp>
        <p:nvSpPr>
          <p:cNvPr id="6" name="Text Placeholder 5">
            <a:extLst>
              <a:ext uri="{FF2B5EF4-FFF2-40B4-BE49-F238E27FC236}">
                <a16:creationId xmlns:a16="http://schemas.microsoft.com/office/drawing/2014/main" id="{7900AD16-E12A-4957-BE32-2B5A2592683E}"/>
              </a:ext>
            </a:extLst>
          </p:cNvPr>
          <p:cNvSpPr>
            <a:spLocks noGrp="1"/>
          </p:cNvSpPr>
          <p:nvPr>
            <p:ph type="body" sz="quarter" idx="22"/>
          </p:nvPr>
        </p:nvSpPr>
        <p:spPr/>
        <p:txBody>
          <a:bodyPr/>
          <a:lstStyle/>
          <a:p>
            <a:r>
              <a:rPr lang="en-US" dirty="0"/>
              <a:t>Data Platform Features</a:t>
            </a:r>
          </a:p>
        </p:txBody>
      </p:sp>
      <p:sp>
        <p:nvSpPr>
          <p:cNvPr id="7" name="Text Placeholder 6">
            <a:extLst>
              <a:ext uri="{FF2B5EF4-FFF2-40B4-BE49-F238E27FC236}">
                <a16:creationId xmlns:a16="http://schemas.microsoft.com/office/drawing/2014/main" id="{3F772CEB-9F95-48E5-9D11-749961953A32}"/>
              </a:ext>
            </a:extLst>
          </p:cNvPr>
          <p:cNvSpPr>
            <a:spLocks noGrp="1"/>
          </p:cNvSpPr>
          <p:nvPr>
            <p:ph type="body" sz="quarter" idx="23"/>
          </p:nvPr>
        </p:nvSpPr>
        <p:spPr>
          <a:xfrm>
            <a:off x="4334436" y="2625522"/>
            <a:ext cx="3523128" cy="615553"/>
          </a:xfrm>
        </p:spPr>
        <p:txBody>
          <a:bodyPr/>
          <a:lstStyle/>
          <a:p>
            <a:r>
              <a:rPr lang="en-US" dirty="0"/>
              <a:t>Dynamics 365 Base Features</a:t>
            </a:r>
          </a:p>
        </p:txBody>
      </p:sp>
      <p:sp>
        <p:nvSpPr>
          <p:cNvPr id="8" name="Text Placeholder 7">
            <a:extLst>
              <a:ext uri="{FF2B5EF4-FFF2-40B4-BE49-F238E27FC236}">
                <a16:creationId xmlns:a16="http://schemas.microsoft.com/office/drawing/2014/main" id="{2CEB1D09-5448-428D-86CC-3D9536AEE176}"/>
              </a:ext>
            </a:extLst>
          </p:cNvPr>
          <p:cNvSpPr>
            <a:spLocks noGrp="1"/>
          </p:cNvSpPr>
          <p:nvPr>
            <p:ph type="body" sz="quarter" idx="24"/>
          </p:nvPr>
        </p:nvSpPr>
        <p:spPr/>
        <p:txBody>
          <a:bodyPr/>
          <a:lstStyle/>
          <a:p>
            <a:r>
              <a:rPr lang="en-US" dirty="0"/>
              <a:t>MC4H Extensions</a:t>
            </a:r>
          </a:p>
        </p:txBody>
      </p:sp>
      <p:sp>
        <p:nvSpPr>
          <p:cNvPr id="9" name="Slide Number Placeholder 8">
            <a:extLst>
              <a:ext uri="{FF2B5EF4-FFF2-40B4-BE49-F238E27FC236}">
                <a16:creationId xmlns:a16="http://schemas.microsoft.com/office/drawing/2014/main" id="{50A85AAE-C30C-4EB0-A566-01E783406A80}"/>
              </a:ext>
            </a:extLst>
          </p:cNvPr>
          <p:cNvSpPr>
            <a:spLocks noGrp="1"/>
          </p:cNvSpPr>
          <p:nvPr>
            <p:ph type="sldNum" sz="quarter" idx="11"/>
          </p:nvPr>
        </p:nvSpPr>
        <p:spPr/>
        <p:txBody>
          <a:bodyPr/>
          <a:lstStyle/>
          <a:p>
            <a:fld id="{EAA0DCFB-5E65-472C-A423-BA3AA87976EA}" type="slidenum">
              <a:rPr lang="en-IN" smtClean="0"/>
              <a:pPr/>
              <a:t>5</a:t>
            </a:fld>
            <a:endParaRPr lang="en-IN"/>
          </a:p>
        </p:txBody>
      </p:sp>
      <p:grpSp>
        <p:nvGrpSpPr>
          <p:cNvPr id="60" name="Group 59">
            <a:extLst>
              <a:ext uri="{FF2B5EF4-FFF2-40B4-BE49-F238E27FC236}">
                <a16:creationId xmlns:a16="http://schemas.microsoft.com/office/drawing/2014/main" id="{6D57C649-3AF7-4AD6-A510-40F5ADBB4FF3}"/>
              </a:ext>
              <a:ext uri="{C183D7F6-B498-43B3-948B-1728B52AA6E4}">
                <adec:decorative xmlns:adec="http://schemas.microsoft.com/office/drawing/2017/decorative" val="1"/>
              </a:ext>
            </a:extLst>
          </p:cNvPr>
          <p:cNvGrpSpPr/>
          <p:nvPr/>
        </p:nvGrpSpPr>
        <p:grpSpPr>
          <a:xfrm>
            <a:off x="2057567" y="1738421"/>
            <a:ext cx="427190" cy="408512"/>
            <a:chOff x="694812" y="1944419"/>
            <a:chExt cx="840618" cy="803864"/>
          </a:xfrm>
        </p:grpSpPr>
        <p:cxnSp>
          <p:nvCxnSpPr>
            <p:cNvPr id="61" name="Straight Connector 43">
              <a:extLst>
                <a:ext uri="{FF2B5EF4-FFF2-40B4-BE49-F238E27FC236}">
                  <a16:creationId xmlns:a16="http://schemas.microsoft.com/office/drawing/2014/main" id="{6AFD007C-D273-4C94-9333-2CF355DF0E0D}"/>
                </a:ext>
              </a:extLst>
            </p:cNvPr>
            <p:cNvCxnSpPr>
              <a:cxnSpLocks/>
              <a:stCxn id="64" idx="2"/>
              <a:endCxn id="65" idx="3"/>
            </p:cNvCxnSpPr>
            <p:nvPr/>
          </p:nvCxnSpPr>
          <p:spPr>
            <a:xfrm flipH="1">
              <a:off x="871244" y="2403499"/>
              <a:ext cx="71150" cy="256569"/>
            </a:xfrm>
            <a:prstGeom prst="bentConnector3">
              <a:avLst>
                <a:gd name="adj1" fmla="val 28431"/>
              </a:avLst>
            </a:prstGeom>
            <a:noFill/>
            <a:ln w="12700" cap="flat" cmpd="sng" algn="ctr">
              <a:solidFill>
                <a:srgbClr val="50E6FF"/>
              </a:solidFill>
              <a:prstDash val="solid"/>
              <a:headEnd type="none"/>
              <a:tailEnd type="none"/>
            </a:ln>
            <a:effectLst/>
          </p:spPr>
        </p:cxnSp>
        <p:cxnSp>
          <p:nvCxnSpPr>
            <p:cNvPr id="62" name="Straight Connector 43">
              <a:extLst>
                <a:ext uri="{FF2B5EF4-FFF2-40B4-BE49-F238E27FC236}">
                  <a16:creationId xmlns:a16="http://schemas.microsoft.com/office/drawing/2014/main" id="{48AF0C7B-C5B9-4436-8B2B-F20E4D8AEB98}"/>
                </a:ext>
              </a:extLst>
            </p:cNvPr>
            <p:cNvCxnSpPr>
              <a:cxnSpLocks/>
              <a:endCxn id="67" idx="1"/>
            </p:cNvCxnSpPr>
            <p:nvPr/>
          </p:nvCxnSpPr>
          <p:spPr>
            <a:xfrm rot="16200000" flipH="1">
              <a:off x="1210598" y="2511667"/>
              <a:ext cx="256569" cy="40232"/>
            </a:xfrm>
            <a:prstGeom prst="bentConnector2">
              <a:avLst/>
            </a:prstGeom>
            <a:noFill/>
            <a:ln w="12700" cap="flat" cmpd="sng" algn="ctr">
              <a:solidFill>
                <a:srgbClr val="50E6FF"/>
              </a:solidFill>
              <a:prstDash val="solid"/>
              <a:headEnd type="none"/>
              <a:tailEnd type="none"/>
            </a:ln>
            <a:effectLst/>
          </p:spPr>
        </p:cxnSp>
        <p:cxnSp>
          <p:nvCxnSpPr>
            <p:cNvPr id="63" name="Straight Connector 43">
              <a:extLst>
                <a:ext uri="{FF2B5EF4-FFF2-40B4-BE49-F238E27FC236}">
                  <a16:creationId xmlns:a16="http://schemas.microsoft.com/office/drawing/2014/main" id="{4435E9B3-6AC8-4D4D-A7CF-0726F3004C76}"/>
                </a:ext>
              </a:extLst>
            </p:cNvPr>
            <p:cNvCxnSpPr>
              <a:cxnSpLocks/>
              <a:endCxn id="66" idx="0"/>
            </p:cNvCxnSpPr>
            <p:nvPr/>
          </p:nvCxnSpPr>
          <p:spPr>
            <a:xfrm flipH="1">
              <a:off x="1115122" y="2403499"/>
              <a:ext cx="0" cy="168353"/>
            </a:xfrm>
            <a:prstGeom prst="straightConnector1">
              <a:avLst/>
            </a:prstGeom>
            <a:noFill/>
            <a:ln w="12700" cap="flat" cmpd="sng" algn="ctr">
              <a:solidFill>
                <a:srgbClr val="50E6FF"/>
              </a:solidFill>
              <a:prstDash val="solid"/>
              <a:headEnd type="none"/>
              <a:tailEnd type="none"/>
            </a:ln>
            <a:effectLst/>
          </p:spPr>
        </p:cxnSp>
        <p:sp>
          <p:nvSpPr>
            <p:cNvPr id="64" name="cloud" title="Icon of a cloud">
              <a:extLst>
                <a:ext uri="{FF2B5EF4-FFF2-40B4-BE49-F238E27FC236}">
                  <a16:creationId xmlns:a16="http://schemas.microsoft.com/office/drawing/2014/main" id="{CD1AD83A-1C8E-45B9-A4CD-A894583E2EFE}"/>
                </a:ext>
              </a:extLst>
            </p:cNvPr>
            <p:cNvSpPr>
              <a:spLocks noChangeAspect="1"/>
            </p:cNvSpPr>
            <p:nvPr/>
          </p:nvSpPr>
          <p:spPr bwMode="auto">
            <a:xfrm>
              <a:off x="756803" y="1944419"/>
              <a:ext cx="725492" cy="45908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5" name="Rectangle: Rounded Corners 64">
              <a:extLst>
                <a:ext uri="{FF2B5EF4-FFF2-40B4-BE49-F238E27FC236}">
                  <a16:creationId xmlns:a16="http://schemas.microsoft.com/office/drawing/2014/main" id="{8F1B1B18-155F-4501-91A5-2096AD9A8BB4}"/>
                </a:ext>
              </a:extLst>
            </p:cNvPr>
            <p:cNvSpPr/>
            <p:nvPr/>
          </p:nvSpPr>
          <p:spPr bwMode="auto">
            <a:xfrm>
              <a:off x="694812"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441D5330-D507-4870-8590-B5774DDB8A5F}"/>
                </a:ext>
              </a:extLst>
            </p:cNvPr>
            <p:cNvSpPr/>
            <p:nvPr/>
          </p:nvSpPr>
          <p:spPr bwMode="auto">
            <a:xfrm>
              <a:off x="1026905"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9027185F-49B8-445F-BFD4-1A5DB5C8B676}"/>
                </a:ext>
              </a:extLst>
            </p:cNvPr>
            <p:cNvSpPr/>
            <p:nvPr/>
          </p:nvSpPr>
          <p:spPr bwMode="auto">
            <a:xfrm>
              <a:off x="1358998"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4718FAC5-5D02-4358-8621-5C8EBA8E6A29}"/>
              </a:ext>
            </a:extLst>
          </p:cNvPr>
          <p:cNvGrpSpPr/>
          <p:nvPr/>
        </p:nvGrpSpPr>
        <p:grpSpPr>
          <a:xfrm>
            <a:off x="9646685" y="1699160"/>
            <a:ext cx="548304" cy="559028"/>
            <a:chOff x="5783444" y="1968595"/>
            <a:chExt cx="587021" cy="598502"/>
          </a:xfrm>
        </p:grpSpPr>
        <p:grpSp>
          <p:nvGrpSpPr>
            <p:cNvPr id="73" name="Group 72">
              <a:extLst>
                <a:ext uri="{FF2B5EF4-FFF2-40B4-BE49-F238E27FC236}">
                  <a16:creationId xmlns:a16="http://schemas.microsoft.com/office/drawing/2014/main" id="{368E4FF2-1178-48CA-B576-FC3E11025FDB}"/>
                </a:ext>
              </a:extLst>
            </p:cNvPr>
            <p:cNvGrpSpPr/>
            <p:nvPr/>
          </p:nvGrpSpPr>
          <p:grpSpPr>
            <a:xfrm>
              <a:off x="6090248" y="1986513"/>
              <a:ext cx="151887" cy="229177"/>
              <a:chOff x="5946306" y="2679392"/>
              <a:chExt cx="299388" cy="451736"/>
            </a:xfrm>
          </p:grpSpPr>
          <p:sp>
            <p:nvSpPr>
              <p:cNvPr id="94" name="Freeform: Shape 93">
                <a:extLst>
                  <a:ext uri="{FF2B5EF4-FFF2-40B4-BE49-F238E27FC236}">
                    <a16:creationId xmlns:a16="http://schemas.microsoft.com/office/drawing/2014/main" id="{DC5D3499-6893-4FD9-BEB7-9C2D66EDC507}"/>
                  </a:ext>
                </a:extLst>
              </p:cNvPr>
              <p:cNvSpPr/>
              <p:nvPr/>
            </p:nvSpPr>
            <p:spPr>
              <a:xfrm>
                <a:off x="6021800" y="3017208"/>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1FDB44E-4E1E-4341-97BF-86940262810E}"/>
                  </a:ext>
                </a:extLst>
              </p:cNvPr>
              <p:cNvSpPr/>
              <p:nvPr/>
            </p:nvSpPr>
            <p:spPr>
              <a:xfrm>
                <a:off x="6033838" y="3069918"/>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02C2BC21-A46C-482F-9C6D-721EB81950E6}"/>
                  </a:ext>
                </a:extLst>
              </p:cNvPr>
              <p:cNvSpPr/>
              <p:nvPr/>
            </p:nvSpPr>
            <p:spPr>
              <a:xfrm>
                <a:off x="5946306" y="2679392"/>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4" name="Graphic 89">
              <a:extLst>
                <a:ext uri="{FF2B5EF4-FFF2-40B4-BE49-F238E27FC236}">
                  <a16:creationId xmlns:a16="http://schemas.microsoft.com/office/drawing/2014/main" id="{D988BB8C-B54A-4EEA-8A74-C99ECF036B19}"/>
                </a:ext>
              </a:extLst>
            </p:cNvPr>
            <p:cNvGrpSpPr/>
            <p:nvPr/>
          </p:nvGrpSpPr>
          <p:grpSpPr>
            <a:xfrm>
              <a:off x="6142963" y="2251984"/>
              <a:ext cx="227502" cy="315113"/>
              <a:chOff x="4186213" y="2461810"/>
              <a:chExt cx="466725" cy="646461"/>
            </a:xfrm>
          </p:grpSpPr>
          <p:sp>
            <p:nvSpPr>
              <p:cNvPr id="85" name="Freeform: Shape 84">
                <a:extLst>
                  <a:ext uri="{FF2B5EF4-FFF2-40B4-BE49-F238E27FC236}">
                    <a16:creationId xmlns:a16="http://schemas.microsoft.com/office/drawing/2014/main" id="{222EB84E-F0AE-48BB-B089-B14FE28417F7}"/>
                  </a:ext>
                </a:extLst>
              </p:cNvPr>
              <p:cNvSpPr/>
              <p:nvPr/>
            </p:nvSpPr>
            <p:spPr>
              <a:xfrm>
                <a:off x="4255745" y="2557726"/>
                <a:ext cx="329184" cy="330327"/>
              </a:xfrm>
              <a:custGeom>
                <a:avLst/>
                <a:gdLst>
                  <a:gd name="connsiteX0" fmla="*/ 329184 w 329184"/>
                  <a:gd name="connsiteY0" fmla="*/ 165164 h 330327"/>
                  <a:gd name="connsiteX1" fmla="*/ 327660 w 329184"/>
                  <a:gd name="connsiteY1" fmla="*/ 187166 h 330327"/>
                  <a:gd name="connsiteX2" fmla="*/ 164592 w 329184"/>
                  <a:gd name="connsiteY2" fmla="*/ 330327 h 330327"/>
                  <a:gd name="connsiteX3" fmla="*/ 1524 w 329184"/>
                  <a:gd name="connsiteY3" fmla="*/ 187357 h 330327"/>
                  <a:gd name="connsiteX4" fmla="*/ 0 w 329184"/>
                  <a:gd name="connsiteY4" fmla="*/ 165164 h 330327"/>
                  <a:gd name="connsiteX5" fmla="*/ 149352 w 329184"/>
                  <a:gd name="connsiteY5" fmla="*/ 762 h 330327"/>
                  <a:gd name="connsiteX6" fmla="*/ 156115 w 329184"/>
                  <a:gd name="connsiteY6" fmla="*/ 191 h 330327"/>
                  <a:gd name="connsiteX7" fmla="*/ 164592 w 329184"/>
                  <a:gd name="connsiteY7" fmla="*/ 0 h 330327"/>
                  <a:gd name="connsiteX8" fmla="*/ 329184 w 329184"/>
                  <a:gd name="connsiteY8" fmla="*/ 165164 h 33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 h="330327">
                    <a:moveTo>
                      <a:pt x="329184" y="165164"/>
                    </a:moveTo>
                    <a:cubicBezTo>
                      <a:pt x="329184" y="172688"/>
                      <a:pt x="328708" y="180023"/>
                      <a:pt x="327660" y="187166"/>
                    </a:cubicBezTo>
                    <a:cubicBezTo>
                      <a:pt x="316992" y="268605"/>
                      <a:pt x="247459" y="330327"/>
                      <a:pt x="164592" y="330327"/>
                    </a:cubicBezTo>
                    <a:cubicBezTo>
                      <a:pt x="80296" y="330327"/>
                      <a:pt x="12002" y="268700"/>
                      <a:pt x="1524" y="187357"/>
                    </a:cubicBezTo>
                    <a:cubicBezTo>
                      <a:pt x="476" y="180118"/>
                      <a:pt x="0" y="172688"/>
                      <a:pt x="0" y="165164"/>
                    </a:cubicBezTo>
                    <a:cubicBezTo>
                      <a:pt x="0" y="79629"/>
                      <a:pt x="64865" y="8382"/>
                      <a:pt x="149352" y="762"/>
                    </a:cubicBezTo>
                    <a:cubicBezTo>
                      <a:pt x="151543" y="476"/>
                      <a:pt x="153829" y="286"/>
                      <a:pt x="156115" y="191"/>
                    </a:cubicBezTo>
                    <a:cubicBezTo>
                      <a:pt x="158972" y="95"/>
                      <a:pt x="161735" y="0"/>
                      <a:pt x="164592" y="0"/>
                    </a:cubicBezTo>
                    <a:cubicBezTo>
                      <a:pt x="254794" y="0"/>
                      <a:pt x="329184" y="74581"/>
                      <a:pt x="329184" y="16516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EA892FA-70AF-481D-9EF6-3CADEEB72B65}"/>
                  </a:ext>
                </a:extLst>
              </p:cNvPr>
              <p:cNvSpPr/>
              <p:nvPr/>
            </p:nvSpPr>
            <p:spPr>
              <a:xfrm>
                <a:off x="4186213" y="2896340"/>
                <a:ext cx="466725" cy="211931"/>
              </a:xfrm>
              <a:custGeom>
                <a:avLst/>
                <a:gdLst>
                  <a:gd name="connsiteX0" fmla="*/ 466725 w 466725"/>
                  <a:gd name="connsiteY0" fmla="*/ 211931 h 211931"/>
                  <a:gd name="connsiteX1" fmla="*/ 0 w 466725"/>
                  <a:gd name="connsiteY1" fmla="*/ 211931 h 211931"/>
                  <a:gd name="connsiteX2" fmla="*/ 132874 w 466725"/>
                  <a:gd name="connsiteY2" fmla="*/ 95 h 211931"/>
                  <a:gd name="connsiteX3" fmla="*/ 132969 w 466725"/>
                  <a:gd name="connsiteY3" fmla="*/ 95 h 211931"/>
                  <a:gd name="connsiteX4" fmla="*/ 234791 w 466725"/>
                  <a:gd name="connsiteY4" fmla="*/ 95250 h 211931"/>
                  <a:gd name="connsiteX5" fmla="*/ 335090 w 466725"/>
                  <a:gd name="connsiteY5" fmla="*/ 0 h 211931"/>
                  <a:gd name="connsiteX6" fmla="*/ 466725 w 466725"/>
                  <a:gd name="connsiteY6"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211931">
                    <a:moveTo>
                      <a:pt x="466725" y="211931"/>
                    </a:moveTo>
                    <a:lnTo>
                      <a:pt x="0" y="211931"/>
                    </a:lnTo>
                    <a:cubicBezTo>
                      <a:pt x="0" y="119063"/>
                      <a:pt x="54483" y="38291"/>
                      <a:pt x="132874" y="95"/>
                    </a:cubicBezTo>
                    <a:cubicBezTo>
                      <a:pt x="132874" y="191"/>
                      <a:pt x="132874" y="191"/>
                      <a:pt x="132969" y="95"/>
                    </a:cubicBezTo>
                    <a:cubicBezTo>
                      <a:pt x="234791" y="95250"/>
                      <a:pt x="234791" y="95250"/>
                      <a:pt x="234791" y="95250"/>
                    </a:cubicBezTo>
                    <a:cubicBezTo>
                      <a:pt x="280607" y="51626"/>
                      <a:pt x="312706" y="21336"/>
                      <a:pt x="335090" y="0"/>
                    </a:cubicBezTo>
                    <a:cubicBezTo>
                      <a:pt x="413195" y="38100"/>
                      <a:pt x="466725" y="118872"/>
                      <a:pt x="466725" y="211931"/>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B8239475-5242-4103-A01B-A5B6C16915A7}"/>
                  </a:ext>
                </a:extLst>
              </p:cNvPr>
              <p:cNvSpPr/>
              <p:nvPr/>
            </p:nvSpPr>
            <p:spPr>
              <a:xfrm>
                <a:off x="4255745" y="2539533"/>
                <a:ext cx="157543" cy="205549"/>
              </a:xfrm>
              <a:custGeom>
                <a:avLst/>
                <a:gdLst>
                  <a:gd name="connsiteX0" fmla="*/ 157544 w 157543"/>
                  <a:gd name="connsiteY0" fmla="*/ 39529 h 205549"/>
                  <a:gd name="connsiteX1" fmla="*/ 152781 w 157543"/>
                  <a:gd name="connsiteY1" fmla="*/ 79057 h 205549"/>
                  <a:gd name="connsiteX2" fmla="*/ 1524 w 157543"/>
                  <a:gd name="connsiteY2" fmla="*/ 205550 h 205549"/>
                  <a:gd name="connsiteX3" fmla="*/ 0 w 157543"/>
                  <a:gd name="connsiteY3" fmla="*/ 183356 h 205549"/>
                  <a:gd name="connsiteX4" fmla="*/ 149352 w 157543"/>
                  <a:gd name="connsiteY4" fmla="*/ 18955 h 205549"/>
                  <a:gd name="connsiteX5" fmla="*/ 152781 w 157543"/>
                  <a:gd name="connsiteY5" fmla="*/ 0 h 205549"/>
                  <a:gd name="connsiteX6" fmla="*/ 156115 w 157543"/>
                  <a:gd name="connsiteY6" fmla="*/ 18383 h 205549"/>
                  <a:gd name="connsiteX7" fmla="*/ 157544 w 157543"/>
                  <a:gd name="connsiteY7" fmla="*/ 39529 h 2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43" h="205549">
                    <a:moveTo>
                      <a:pt x="157544" y="39529"/>
                    </a:moveTo>
                    <a:cubicBezTo>
                      <a:pt x="157544" y="53150"/>
                      <a:pt x="155924" y="66389"/>
                      <a:pt x="152781" y="79057"/>
                    </a:cubicBezTo>
                    <a:cubicBezTo>
                      <a:pt x="135827" y="148685"/>
                      <a:pt x="75152" y="201073"/>
                      <a:pt x="1524" y="205550"/>
                    </a:cubicBezTo>
                    <a:cubicBezTo>
                      <a:pt x="476" y="198311"/>
                      <a:pt x="0" y="190881"/>
                      <a:pt x="0" y="183356"/>
                    </a:cubicBezTo>
                    <a:cubicBezTo>
                      <a:pt x="0" y="97822"/>
                      <a:pt x="64865" y="26575"/>
                      <a:pt x="149352" y="18955"/>
                    </a:cubicBezTo>
                    <a:cubicBezTo>
                      <a:pt x="150114" y="12478"/>
                      <a:pt x="151257" y="6191"/>
                      <a:pt x="152781" y="0"/>
                    </a:cubicBezTo>
                    <a:cubicBezTo>
                      <a:pt x="154305" y="6001"/>
                      <a:pt x="155448" y="12097"/>
                      <a:pt x="156115" y="18383"/>
                    </a:cubicBezTo>
                    <a:cubicBezTo>
                      <a:pt x="157067" y="25241"/>
                      <a:pt x="157544" y="32385"/>
                      <a:pt x="157544" y="39529"/>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5B3271B2-FCDF-4F8C-8AA0-7888DC2D77A5}"/>
                  </a:ext>
                </a:extLst>
              </p:cNvPr>
              <p:cNvSpPr/>
              <p:nvPr/>
            </p:nvSpPr>
            <p:spPr>
              <a:xfrm>
                <a:off x="4403764" y="2539533"/>
                <a:ext cx="181165" cy="205930"/>
              </a:xfrm>
              <a:custGeom>
                <a:avLst/>
                <a:gdLst>
                  <a:gd name="connsiteX0" fmla="*/ 181166 w 181165"/>
                  <a:gd name="connsiteY0" fmla="*/ 183356 h 205930"/>
                  <a:gd name="connsiteX1" fmla="*/ 179642 w 181165"/>
                  <a:gd name="connsiteY1" fmla="*/ 205359 h 205930"/>
                  <a:gd name="connsiteX2" fmla="*/ 166402 w 181165"/>
                  <a:gd name="connsiteY2" fmla="*/ 205931 h 205930"/>
                  <a:gd name="connsiteX3" fmla="*/ 4763 w 181165"/>
                  <a:gd name="connsiteY3" fmla="*/ 79057 h 205930"/>
                  <a:gd name="connsiteX4" fmla="*/ 0 w 181165"/>
                  <a:gd name="connsiteY4" fmla="*/ 39529 h 205930"/>
                  <a:gd name="connsiteX5" fmla="*/ 1333 w 181165"/>
                  <a:gd name="connsiteY5" fmla="*/ 18955 h 205930"/>
                  <a:gd name="connsiteX6" fmla="*/ 4763 w 181165"/>
                  <a:gd name="connsiteY6" fmla="*/ 0 h 205930"/>
                  <a:gd name="connsiteX7" fmla="*/ 8096 w 181165"/>
                  <a:gd name="connsiteY7" fmla="*/ 18383 h 205930"/>
                  <a:gd name="connsiteX8" fmla="*/ 16573 w 181165"/>
                  <a:gd name="connsiteY8" fmla="*/ 18193 h 205930"/>
                  <a:gd name="connsiteX9" fmla="*/ 181166 w 181165"/>
                  <a:gd name="connsiteY9" fmla="*/ 183356 h 20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65" h="205930">
                    <a:moveTo>
                      <a:pt x="181166" y="183356"/>
                    </a:moveTo>
                    <a:cubicBezTo>
                      <a:pt x="181166" y="190881"/>
                      <a:pt x="180689" y="198215"/>
                      <a:pt x="179642" y="205359"/>
                    </a:cubicBezTo>
                    <a:cubicBezTo>
                      <a:pt x="175260" y="205740"/>
                      <a:pt x="170878" y="205931"/>
                      <a:pt x="166402" y="205931"/>
                    </a:cubicBezTo>
                    <a:cubicBezTo>
                      <a:pt x="88106" y="205931"/>
                      <a:pt x="22479" y="151924"/>
                      <a:pt x="4763" y="79057"/>
                    </a:cubicBezTo>
                    <a:cubicBezTo>
                      <a:pt x="1619" y="66389"/>
                      <a:pt x="0" y="53150"/>
                      <a:pt x="0" y="39529"/>
                    </a:cubicBezTo>
                    <a:cubicBezTo>
                      <a:pt x="0" y="32576"/>
                      <a:pt x="476" y="25717"/>
                      <a:pt x="1333" y="18955"/>
                    </a:cubicBezTo>
                    <a:cubicBezTo>
                      <a:pt x="2095" y="12478"/>
                      <a:pt x="3239" y="6191"/>
                      <a:pt x="4763" y="0"/>
                    </a:cubicBezTo>
                    <a:cubicBezTo>
                      <a:pt x="6286" y="6001"/>
                      <a:pt x="7430" y="12097"/>
                      <a:pt x="8096" y="18383"/>
                    </a:cubicBezTo>
                    <a:cubicBezTo>
                      <a:pt x="10954" y="18288"/>
                      <a:pt x="13716" y="18193"/>
                      <a:pt x="16573" y="18193"/>
                    </a:cubicBezTo>
                    <a:cubicBezTo>
                      <a:pt x="106775" y="18193"/>
                      <a:pt x="181166" y="92774"/>
                      <a:pt x="181166" y="183356"/>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9" name="Graphic 89">
                <a:extLst>
                  <a:ext uri="{FF2B5EF4-FFF2-40B4-BE49-F238E27FC236}">
                    <a16:creationId xmlns:a16="http://schemas.microsoft.com/office/drawing/2014/main" id="{6E2BAE99-B15D-47C6-80D2-2FCC635BD893}"/>
                  </a:ext>
                </a:extLst>
              </p:cNvPr>
              <p:cNvGrpSpPr/>
              <p:nvPr/>
            </p:nvGrpSpPr>
            <p:grpSpPr>
              <a:xfrm>
                <a:off x="4276795" y="2461810"/>
                <a:ext cx="273081" cy="162972"/>
                <a:chOff x="4276795" y="2461810"/>
                <a:chExt cx="273081" cy="162972"/>
              </a:xfrm>
            </p:grpSpPr>
            <p:sp>
              <p:nvSpPr>
                <p:cNvPr id="90" name="Freeform: Shape 89">
                  <a:extLst>
                    <a:ext uri="{FF2B5EF4-FFF2-40B4-BE49-F238E27FC236}">
                      <a16:creationId xmlns:a16="http://schemas.microsoft.com/office/drawing/2014/main" id="{E893DE25-810C-460C-949F-47570FF5F35F}"/>
                    </a:ext>
                  </a:extLst>
                </p:cNvPr>
                <p:cNvSpPr/>
                <p:nvPr/>
              </p:nvSpPr>
              <p:spPr>
                <a:xfrm>
                  <a:off x="4276795" y="2461810"/>
                  <a:ext cx="273081" cy="162972"/>
                </a:xfrm>
                <a:custGeom>
                  <a:avLst/>
                  <a:gdLst>
                    <a:gd name="connsiteX0" fmla="*/ 237077 w 273081"/>
                    <a:gd name="connsiteY0" fmla="*/ 162973 h 162972"/>
                    <a:gd name="connsiteX1" fmla="*/ 36004 w 273081"/>
                    <a:gd name="connsiteY1" fmla="*/ 162973 h 162972"/>
                    <a:gd name="connsiteX2" fmla="*/ 0 w 273081"/>
                    <a:gd name="connsiteY2" fmla="*/ 72009 h 162972"/>
                    <a:gd name="connsiteX3" fmla="*/ 136493 w 273081"/>
                    <a:gd name="connsiteY3" fmla="*/ 0 h 162972"/>
                    <a:gd name="connsiteX4" fmla="*/ 273082 w 273081"/>
                    <a:gd name="connsiteY4" fmla="*/ 72009 h 1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81" h="162972">
                      <a:moveTo>
                        <a:pt x="237077" y="162973"/>
                      </a:moveTo>
                      <a:lnTo>
                        <a:pt x="36004" y="162973"/>
                      </a:lnTo>
                      <a:lnTo>
                        <a:pt x="0" y="72009"/>
                      </a:lnTo>
                      <a:lnTo>
                        <a:pt x="136493" y="0"/>
                      </a:lnTo>
                      <a:lnTo>
                        <a:pt x="273082" y="72009"/>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91" name="Graphic 89">
                  <a:extLst>
                    <a:ext uri="{FF2B5EF4-FFF2-40B4-BE49-F238E27FC236}">
                      <a16:creationId xmlns:a16="http://schemas.microsoft.com/office/drawing/2014/main" id="{AFC5F4EF-356F-4C1B-B7FE-3969A3F15BBA}"/>
                    </a:ext>
                  </a:extLst>
                </p:cNvPr>
                <p:cNvGrpSpPr/>
                <p:nvPr/>
              </p:nvGrpSpPr>
              <p:grpSpPr>
                <a:xfrm>
                  <a:off x="4379951" y="2517721"/>
                  <a:ext cx="66675" cy="66675"/>
                  <a:chOff x="4379951" y="2517721"/>
                  <a:chExt cx="66675" cy="66675"/>
                </a:xfrm>
                <a:solidFill>
                  <a:srgbClr val="FFFFFF"/>
                </a:solidFill>
              </p:grpSpPr>
              <p:sp>
                <p:nvSpPr>
                  <p:cNvPr id="92" name="Freeform: Shape 91">
                    <a:extLst>
                      <a:ext uri="{FF2B5EF4-FFF2-40B4-BE49-F238E27FC236}">
                        <a16:creationId xmlns:a16="http://schemas.microsoft.com/office/drawing/2014/main" id="{C6F7F2F8-C4A3-4952-BA35-07CEE2A08C56}"/>
                      </a:ext>
                    </a:extLst>
                  </p:cNvPr>
                  <p:cNvSpPr/>
                  <p:nvPr/>
                </p:nvSpPr>
                <p:spPr>
                  <a:xfrm>
                    <a:off x="4403764" y="2517721"/>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CFCE6039-1338-4717-87DF-53790D86E46E}"/>
                      </a:ext>
                    </a:extLst>
                  </p:cNvPr>
                  <p:cNvSpPr/>
                  <p:nvPr/>
                </p:nvSpPr>
                <p:spPr>
                  <a:xfrm>
                    <a:off x="4379951" y="2541534"/>
                    <a:ext cx="66675" cy="19050"/>
                  </a:xfrm>
                  <a:custGeom>
                    <a:avLst/>
                    <a:gdLst>
                      <a:gd name="connsiteX0" fmla="*/ 0 w 66675"/>
                      <a:gd name="connsiteY0" fmla="*/ 0 h 19050"/>
                      <a:gd name="connsiteX1" fmla="*/ 66675 w 66675"/>
                      <a:gd name="connsiteY1" fmla="*/ 0 h 19050"/>
                      <a:gd name="connsiteX2" fmla="*/ 66675 w 66675"/>
                      <a:gd name="connsiteY2" fmla="*/ 19050 h 19050"/>
                      <a:gd name="connsiteX3" fmla="*/ 0 w 666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6675" h="19050">
                        <a:moveTo>
                          <a:pt x="0" y="0"/>
                        </a:moveTo>
                        <a:lnTo>
                          <a:pt x="66675" y="0"/>
                        </a:lnTo>
                        <a:lnTo>
                          <a:pt x="66675" y="19050"/>
                        </a:lnTo>
                        <a:lnTo>
                          <a:pt x="0" y="19050"/>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75" name="Graphic 88">
              <a:extLst>
                <a:ext uri="{FF2B5EF4-FFF2-40B4-BE49-F238E27FC236}">
                  <a16:creationId xmlns:a16="http://schemas.microsoft.com/office/drawing/2014/main" id="{82A79FD1-D630-44A2-AE40-DF296A936233}"/>
                </a:ext>
              </a:extLst>
            </p:cNvPr>
            <p:cNvGrpSpPr/>
            <p:nvPr/>
          </p:nvGrpSpPr>
          <p:grpSpPr>
            <a:xfrm>
              <a:off x="5783444" y="1968595"/>
              <a:ext cx="279091" cy="323508"/>
              <a:chOff x="4612047" y="1918885"/>
              <a:chExt cx="464438" cy="538353"/>
            </a:xfrm>
          </p:grpSpPr>
          <p:sp>
            <p:nvSpPr>
              <p:cNvPr id="76" name="Freeform: Shape 75">
                <a:extLst>
                  <a:ext uri="{FF2B5EF4-FFF2-40B4-BE49-F238E27FC236}">
                    <a16:creationId xmlns:a16="http://schemas.microsoft.com/office/drawing/2014/main" id="{468AFA2F-E8B4-4D30-BB30-B263D94D19CE}"/>
                  </a:ext>
                </a:extLst>
              </p:cNvPr>
              <p:cNvSpPr/>
              <p:nvPr/>
            </p:nvSpPr>
            <p:spPr>
              <a:xfrm>
                <a:off x="4612047" y="2232733"/>
                <a:ext cx="464438" cy="224504"/>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AEF37FA9-DC7A-4780-872D-E7B7D995EDB7}"/>
                  </a:ext>
                </a:extLst>
              </p:cNvPr>
              <p:cNvSpPr/>
              <p:nvPr/>
            </p:nvSpPr>
            <p:spPr>
              <a:xfrm>
                <a:off x="4703963" y="1918885"/>
                <a:ext cx="285750" cy="298513"/>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78" name="Graphic 88">
                <a:extLst>
                  <a:ext uri="{FF2B5EF4-FFF2-40B4-BE49-F238E27FC236}">
                    <a16:creationId xmlns:a16="http://schemas.microsoft.com/office/drawing/2014/main" id="{3D330F72-78FF-44AD-8781-EA9BBEFDB4A7}"/>
                  </a:ext>
                </a:extLst>
              </p:cNvPr>
              <p:cNvGrpSpPr/>
              <p:nvPr/>
            </p:nvGrpSpPr>
            <p:grpSpPr>
              <a:xfrm>
                <a:off x="4653957" y="2246735"/>
                <a:ext cx="363759" cy="187833"/>
                <a:chOff x="4653957" y="2246735"/>
                <a:chExt cx="363759" cy="187833"/>
              </a:xfrm>
              <a:solidFill>
                <a:srgbClr val="44E9FE"/>
              </a:solidFill>
            </p:grpSpPr>
            <p:sp>
              <p:nvSpPr>
                <p:cNvPr id="79" name="Freeform: Shape 78">
                  <a:extLst>
                    <a:ext uri="{FF2B5EF4-FFF2-40B4-BE49-F238E27FC236}">
                      <a16:creationId xmlns:a16="http://schemas.microsoft.com/office/drawing/2014/main" id="{4D5699DC-16BC-40D4-B4AB-0941ADFF85A0}"/>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E885068-3660-4289-B1FB-35F395EA5F50}"/>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3E211670-B701-4BB5-AD8E-67F0038C02AD}"/>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8BB32CDE-7CE8-4D4F-B6DA-E02FE3AD7E08}"/>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7E48E7B-68AC-4D39-A7EF-ACC31FDA08F1}"/>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2846CDB7-E026-4667-A493-496279B46771}"/>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1" name="Graphic 247" descr="engineer, assistance">
            <a:extLst>
              <a:ext uri="{FF2B5EF4-FFF2-40B4-BE49-F238E27FC236}">
                <a16:creationId xmlns:a16="http://schemas.microsoft.com/office/drawing/2014/main" id="{1D8902DB-EA65-40C2-8F70-CCAA86C54626}"/>
              </a:ext>
            </a:extLst>
          </p:cNvPr>
          <p:cNvGrpSpPr/>
          <p:nvPr/>
        </p:nvGrpSpPr>
        <p:grpSpPr>
          <a:xfrm>
            <a:off x="5878487" y="1754205"/>
            <a:ext cx="435026" cy="435024"/>
            <a:chOff x="6337562" y="5744951"/>
            <a:chExt cx="435026" cy="435024"/>
          </a:xfrm>
        </p:grpSpPr>
        <p:sp>
          <p:nvSpPr>
            <p:cNvPr id="102" name="Freeform: Shape 101">
              <a:extLst>
                <a:ext uri="{FF2B5EF4-FFF2-40B4-BE49-F238E27FC236}">
                  <a16:creationId xmlns:a16="http://schemas.microsoft.com/office/drawing/2014/main" id="{22160769-296A-4611-97B7-880C27BC5A02}"/>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D0C2DEE8-1C9F-47D1-BEA4-7DDD7057410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5274674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B8E9CE-A719-4D4E-A02D-41DDB230AA95}"/>
              </a:ext>
            </a:extLst>
          </p:cNvPr>
          <p:cNvSpPr>
            <a:spLocks noGrp="1"/>
          </p:cNvSpPr>
          <p:nvPr>
            <p:ph type="ftr" sz="quarter" idx="3"/>
          </p:nvPr>
        </p:nvSpPr>
        <p:spPr/>
        <p:txBody>
          <a:bodyPr/>
          <a:lstStyle/>
          <a:p>
            <a:pPr defTabSz="914396"/>
            <a:r>
              <a:rPr lang="en-US">
                <a:solidFill>
                  <a:srgbClr val="FFFFFF">
                    <a:lumMod val="65000"/>
                  </a:srgbClr>
                </a:solidFill>
                <a:latin typeface="Segoe UI"/>
              </a:rPr>
              <a:t>© Microsoft Corporation                                                                                  								</a:t>
            </a:r>
          </a:p>
        </p:txBody>
      </p:sp>
      <p:grpSp>
        <p:nvGrpSpPr>
          <p:cNvPr id="160" name="Group 159">
            <a:extLst>
              <a:ext uri="{FF2B5EF4-FFF2-40B4-BE49-F238E27FC236}">
                <a16:creationId xmlns:a16="http://schemas.microsoft.com/office/drawing/2014/main" id="{E7B6AC74-0E88-4178-A907-FEE20AB2FF09}"/>
              </a:ext>
            </a:extLst>
          </p:cNvPr>
          <p:cNvGrpSpPr/>
          <p:nvPr/>
        </p:nvGrpSpPr>
        <p:grpSpPr>
          <a:xfrm>
            <a:off x="-24893" y="4524560"/>
            <a:ext cx="2169934" cy="1613631"/>
            <a:chOff x="277713" y="3389091"/>
            <a:chExt cx="2213446" cy="1645987"/>
          </a:xfrm>
        </p:grpSpPr>
        <p:sp>
          <p:nvSpPr>
            <p:cNvPr id="161" name="Rectangle 160">
              <a:extLst>
                <a:ext uri="{FF2B5EF4-FFF2-40B4-BE49-F238E27FC236}">
                  <a16:creationId xmlns:a16="http://schemas.microsoft.com/office/drawing/2014/main" id="{9296FC98-D64C-4D4B-9974-D52B591D54E8}"/>
                </a:ext>
              </a:extLst>
            </p:cNvPr>
            <p:cNvSpPr/>
            <p:nvPr/>
          </p:nvSpPr>
          <p:spPr bwMode="auto">
            <a:xfrm>
              <a:off x="449023" y="3755649"/>
              <a:ext cx="1914538" cy="1279429"/>
            </a:xfrm>
            <a:prstGeom prst="rect">
              <a:avLst/>
            </a:prstGeom>
            <a:solidFill>
              <a:schemeClr val="bg1">
                <a:lumMod val="85000"/>
                <a:alpha val="5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TextBox 167">
              <a:extLst>
                <a:ext uri="{FF2B5EF4-FFF2-40B4-BE49-F238E27FC236}">
                  <a16:creationId xmlns:a16="http://schemas.microsoft.com/office/drawing/2014/main" id="{DF256FD4-962F-4C38-B47F-937B62106E6C}"/>
                </a:ext>
              </a:extLst>
            </p:cNvPr>
            <p:cNvSpPr txBox="1"/>
            <p:nvPr/>
          </p:nvSpPr>
          <p:spPr>
            <a:xfrm>
              <a:off x="277713" y="3389091"/>
              <a:ext cx="1078430" cy="464998"/>
            </a:xfrm>
            <a:prstGeom prst="rect">
              <a:avLst/>
            </a:prstGeom>
            <a:noFill/>
          </p:spPr>
          <p:txBody>
            <a:bodyPr wrap="square" lIns="179285" tIns="143428" rIns="179285" bIns="143428" rtlCol="0">
              <a:spAutoFit/>
            </a:bodyPr>
            <a:lstStyle/>
            <a:p>
              <a:pPr defTabSz="914396">
                <a:lnSpc>
                  <a:spcPct val="90000"/>
                </a:lnSpc>
                <a:spcAft>
                  <a:spcPts val="588"/>
                </a:spcAft>
              </a:pPr>
              <a:r>
                <a:rPr lang="en-US" sz="1200" b="1">
                  <a:gradFill>
                    <a:gsLst>
                      <a:gs pos="2917">
                        <a:srgbClr val="000000"/>
                      </a:gs>
                      <a:gs pos="30000">
                        <a:srgbClr val="000000"/>
                      </a:gs>
                    </a:gsLst>
                    <a:lin ang="5400000" scaled="0"/>
                  </a:gradFill>
                  <a:latin typeface="Segoe UI"/>
                </a:rPr>
                <a:t>Key</a:t>
              </a:r>
              <a:endParaRPr lang="en-US" sz="800" b="1">
                <a:gradFill>
                  <a:gsLst>
                    <a:gs pos="2917">
                      <a:srgbClr val="000000"/>
                    </a:gs>
                    <a:gs pos="30000">
                      <a:srgbClr val="000000"/>
                    </a:gs>
                  </a:gsLst>
                  <a:lin ang="5400000" scaled="0"/>
                </a:gradFill>
                <a:latin typeface="Segoe UI"/>
              </a:endParaRPr>
            </a:p>
          </p:txBody>
        </p:sp>
        <p:sp>
          <p:nvSpPr>
            <p:cNvPr id="170" name="Rectangle 169">
              <a:extLst>
                <a:ext uri="{FF2B5EF4-FFF2-40B4-BE49-F238E27FC236}">
                  <a16:creationId xmlns:a16="http://schemas.microsoft.com/office/drawing/2014/main" id="{1DAA0E7E-92A5-4DA4-957B-070F612E8897}"/>
                </a:ext>
              </a:extLst>
            </p:cNvPr>
            <p:cNvSpPr/>
            <p:nvPr/>
          </p:nvSpPr>
          <p:spPr bwMode="auto">
            <a:xfrm>
              <a:off x="584912" y="4271322"/>
              <a:ext cx="230522" cy="241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DB5D697B-12DD-4152-8E35-F601DECAE80B}"/>
                </a:ext>
              </a:extLst>
            </p:cNvPr>
            <p:cNvSpPr/>
            <p:nvPr/>
          </p:nvSpPr>
          <p:spPr bwMode="auto">
            <a:xfrm>
              <a:off x="584912" y="4633962"/>
              <a:ext cx="230522" cy="241938"/>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TextBox 189">
              <a:extLst>
                <a:ext uri="{FF2B5EF4-FFF2-40B4-BE49-F238E27FC236}">
                  <a16:creationId xmlns:a16="http://schemas.microsoft.com/office/drawing/2014/main" id="{FEF1CDA5-FB72-47D0-89A1-68A2683A8F74}"/>
                </a:ext>
              </a:extLst>
            </p:cNvPr>
            <p:cNvSpPr txBox="1"/>
            <p:nvPr/>
          </p:nvSpPr>
          <p:spPr>
            <a:xfrm>
              <a:off x="712326" y="4198780"/>
              <a:ext cx="1493669"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Product</a:t>
              </a:r>
            </a:p>
          </p:txBody>
        </p:sp>
        <p:sp>
          <p:nvSpPr>
            <p:cNvPr id="191" name="TextBox 190">
              <a:extLst>
                <a:ext uri="{FF2B5EF4-FFF2-40B4-BE49-F238E27FC236}">
                  <a16:creationId xmlns:a16="http://schemas.microsoft.com/office/drawing/2014/main" id="{E35B5331-5614-43BF-9819-995642AE6DE9}"/>
                </a:ext>
              </a:extLst>
            </p:cNvPr>
            <p:cNvSpPr txBox="1"/>
            <p:nvPr/>
          </p:nvSpPr>
          <p:spPr>
            <a:xfrm>
              <a:off x="712326" y="4565771"/>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Other</a:t>
              </a:r>
              <a:endParaRPr lang="en-US" sz="1000">
                <a:gradFill>
                  <a:gsLst>
                    <a:gs pos="2917">
                      <a:srgbClr val="000000"/>
                    </a:gs>
                    <a:gs pos="30000">
                      <a:srgbClr val="000000"/>
                    </a:gs>
                  </a:gsLst>
                  <a:lin ang="5400000" scaled="0"/>
                </a:gradFill>
                <a:latin typeface="Segoe UI"/>
              </a:endParaRPr>
            </a:p>
          </p:txBody>
        </p:sp>
        <p:sp>
          <p:nvSpPr>
            <p:cNvPr id="192" name="TextBox 191">
              <a:extLst>
                <a:ext uri="{FF2B5EF4-FFF2-40B4-BE49-F238E27FC236}">
                  <a16:creationId xmlns:a16="http://schemas.microsoft.com/office/drawing/2014/main" id="{698497A4-759F-4C5B-AB41-9332C7E1198D}"/>
                </a:ext>
              </a:extLst>
            </p:cNvPr>
            <p:cNvSpPr txBox="1"/>
            <p:nvPr/>
          </p:nvSpPr>
          <p:spPr>
            <a:xfrm>
              <a:off x="712326" y="3779509"/>
              <a:ext cx="1778833" cy="521508"/>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Cloud for Healthcare</a:t>
              </a:r>
            </a:p>
          </p:txBody>
        </p:sp>
        <p:sp>
          <p:nvSpPr>
            <p:cNvPr id="207" name="Rectangle 206">
              <a:extLst>
                <a:ext uri="{FF2B5EF4-FFF2-40B4-BE49-F238E27FC236}">
                  <a16:creationId xmlns:a16="http://schemas.microsoft.com/office/drawing/2014/main" id="{9F54CA7D-1C3C-465C-80DA-48EBE4BDC87C}"/>
                </a:ext>
              </a:extLst>
            </p:cNvPr>
            <p:cNvSpPr/>
            <p:nvPr/>
          </p:nvSpPr>
          <p:spPr bwMode="auto">
            <a:xfrm>
              <a:off x="584912" y="3908682"/>
              <a:ext cx="230522" cy="241938"/>
            </a:xfrm>
            <a:prstGeom prst="rect">
              <a:avLst/>
            </a:prstGeom>
            <a:solidFill>
              <a:srgbClr val="F8F8F8"/>
            </a:solidFill>
            <a:ln w="31750">
              <a:solidFill>
                <a:srgbClr val="94E0F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37FAB0DB-B06F-4BD0-9958-EF9C8882F553}"/>
              </a:ext>
            </a:extLst>
          </p:cNvPr>
          <p:cNvGrpSpPr/>
          <p:nvPr/>
        </p:nvGrpSpPr>
        <p:grpSpPr>
          <a:xfrm>
            <a:off x="2957845" y="3756970"/>
            <a:ext cx="8404866" cy="384048"/>
            <a:chOff x="4474650" y="6331860"/>
            <a:chExt cx="12327137" cy="563270"/>
          </a:xfrm>
        </p:grpSpPr>
        <p:sp>
          <p:nvSpPr>
            <p:cNvPr id="383" name="Rectangle 382">
              <a:extLst>
                <a:ext uri="{FF2B5EF4-FFF2-40B4-BE49-F238E27FC236}">
                  <a16:creationId xmlns:a16="http://schemas.microsoft.com/office/drawing/2014/main" id="{8EE1FA15-F4F7-4A1C-850F-DA691A7BC5AA}"/>
                </a:ext>
              </a:extLst>
            </p:cNvPr>
            <p:cNvSpPr/>
            <p:nvPr/>
          </p:nvSpPr>
          <p:spPr bwMode="auto">
            <a:xfrm>
              <a:off x="4474650" y="6331860"/>
              <a:ext cx="12327137" cy="563270"/>
            </a:xfrm>
            <a:prstGeom prst="rect">
              <a:avLst/>
            </a:prstGeom>
            <a:solidFill>
              <a:schemeClr val="bg1"/>
            </a:solidFill>
            <a:ln w="28575">
              <a:noFill/>
              <a:headEnd type="none" w="med" len="med"/>
              <a:tailEnd type="none" w="med" len="med"/>
            </a:ln>
            <a:effectLst>
              <a:outerShdw blurRad="762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84" name="TextBox 383">
              <a:extLst>
                <a:ext uri="{FF2B5EF4-FFF2-40B4-BE49-F238E27FC236}">
                  <a16:creationId xmlns:a16="http://schemas.microsoft.com/office/drawing/2014/main" id="{226F199D-35FC-472E-9331-2F88B1CCEC9F}"/>
                </a:ext>
              </a:extLst>
            </p:cNvPr>
            <p:cNvSpPr txBox="1"/>
            <p:nvPr/>
          </p:nvSpPr>
          <p:spPr>
            <a:xfrm>
              <a:off x="9539112" y="6462383"/>
              <a:ext cx="2443851" cy="361124"/>
            </a:xfrm>
            <a:prstGeom prst="rect">
              <a:avLst/>
            </a:prstGeom>
            <a:noFill/>
          </p:spPr>
          <p:txBody>
            <a:bodyPr wrap="square" lIns="0" tIns="0" rIns="0" bIns="0" rtlCol="0">
              <a:spAutoFit/>
            </a:bodyPr>
            <a:lstStyle/>
            <a:p>
              <a:pPr defTabSz="914396"/>
              <a:r>
                <a:rPr lang="en-US" sz="800">
                  <a:solidFill>
                    <a:srgbClr val="000000"/>
                  </a:solidFill>
                  <a:latin typeface="Segoe UI"/>
                </a:rPr>
                <a:t>Securely store and manage data</a:t>
              </a:r>
            </a:p>
            <a:p>
              <a:pPr defTabSz="914396"/>
              <a:r>
                <a:rPr lang="en-US" sz="800" b="1">
                  <a:solidFill>
                    <a:srgbClr val="000000"/>
                  </a:solidFill>
                  <a:latin typeface="Segoe UI"/>
                </a:rPr>
                <a:t>Microsoft Power Platform</a:t>
              </a:r>
              <a:endParaRPr lang="en-US" sz="1000" b="1">
                <a:solidFill>
                  <a:srgbClr val="000000"/>
                </a:solidFill>
                <a:latin typeface="Segoe UI"/>
              </a:endParaRPr>
            </a:p>
          </p:txBody>
        </p:sp>
      </p:grpSp>
      <p:grpSp>
        <p:nvGrpSpPr>
          <p:cNvPr id="165" name="Group 164">
            <a:extLst>
              <a:ext uri="{FF2B5EF4-FFF2-40B4-BE49-F238E27FC236}">
                <a16:creationId xmlns:a16="http://schemas.microsoft.com/office/drawing/2014/main" id="{063D5DE5-9BA7-4588-8710-338DD0110D30}"/>
              </a:ext>
            </a:extLst>
          </p:cNvPr>
          <p:cNvGrpSpPr/>
          <p:nvPr/>
        </p:nvGrpSpPr>
        <p:grpSpPr>
          <a:xfrm>
            <a:off x="3671181" y="6154483"/>
            <a:ext cx="1957922" cy="381587"/>
            <a:chOff x="5644801" y="9053357"/>
            <a:chExt cx="2871619" cy="559661"/>
          </a:xfrm>
        </p:grpSpPr>
        <p:sp>
          <p:nvSpPr>
            <p:cNvPr id="429" name="Rectangle 428">
              <a:extLst>
                <a:ext uri="{FF2B5EF4-FFF2-40B4-BE49-F238E27FC236}">
                  <a16:creationId xmlns:a16="http://schemas.microsoft.com/office/drawing/2014/main" id="{AC15999E-F6A9-4EA4-B1DE-1D3A832E167A}"/>
                </a:ext>
              </a:extLst>
            </p:cNvPr>
            <p:cNvSpPr/>
            <p:nvPr/>
          </p:nvSpPr>
          <p:spPr bwMode="auto">
            <a:xfrm>
              <a:off x="5644801" y="9053357"/>
              <a:ext cx="2871619" cy="559661"/>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A51B2A3E-85A9-41A5-8403-93AA8E17D1AF}"/>
                </a:ext>
              </a:extLst>
            </p:cNvPr>
            <p:cNvGrpSpPr/>
            <p:nvPr/>
          </p:nvGrpSpPr>
          <p:grpSpPr>
            <a:xfrm>
              <a:off x="5918647" y="9174373"/>
              <a:ext cx="318821" cy="299093"/>
              <a:chOff x="4668269" y="6137180"/>
              <a:chExt cx="207447" cy="194608"/>
            </a:xfrm>
          </p:grpSpPr>
          <p:sp>
            <p:nvSpPr>
              <p:cNvPr id="90" name="Rectangle 89">
                <a:extLst>
                  <a:ext uri="{FF2B5EF4-FFF2-40B4-BE49-F238E27FC236}">
                    <a16:creationId xmlns:a16="http://schemas.microsoft.com/office/drawing/2014/main" id="{3C8AC2C2-26C9-4699-9CEA-CEE34E73E058}"/>
                  </a:ext>
                </a:extLst>
              </p:cNvPr>
              <p:cNvSpPr/>
              <p:nvPr/>
            </p:nvSpPr>
            <p:spPr bwMode="auto">
              <a:xfrm>
                <a:off x="4668269" y="6153293"/>
                <a:ext cx="207447" cy="1784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431" name="Calendar" title="Icon of a calendar">
                <a:extLst>
                  <a:ext uri="{FF2B5EF4-FFF2-40B4-BE49-F238E27FC236}">
                    <a16:creationId xmlns:a16="http://schemas.microsoft.com/office/drawing/2014/main" id="{080905A2-A0B1-4A10-8850-8DFB34B2D5CE}"/>
                  </a:ext>
                </a:extLst>
              </p:cNvPr>
              <p:cNvSpPr>
                <a:spLocks noChangeAspect="1" noEditPoints="1"/>
              </p:cNvSpPr>
              <p:nvPr/>
            </p:nvSpPr>
            <p:spPr bwMode="auto">
              <a:xfrm>
                <a:off x="4670443" y="6137180"/>
                <a:ext cx="203098" cy="1946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9525" cap="sq">
                <a:solidFill>
                  <a:schemeClr val="accent6">
                    <a:lumMod val="50000"/>
                  </a:schemeClr>
                </a:solidFill>
                <a:prstDash val="solid"/>
                <a:miter lim="800000"/>
                <a:headEnd/>
                <a:tailEnd/>
              </a:ln>
              <a:effectLst>
                <a:outerShdw blurRad="762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grpSp>
        <p:sp>
          <p:nvSpPr>
            <p:cNvPr id="470" name="TextBox 469">
              <a:extLst>
                <a:ext uri="{FF2B5EF4-FFF2-40B4-BE49-F238E27FC236}">
                  <a16:creationId xmlns:a16="http://schemas.microsoft.com/office/drawing/2014/main" id="{1192169A-D1FE-4719-812E-4BA41F61259C}"/>
                </a:ext>
              </a:extLst>
            </p:cNvPr>
            <p:cNvSpPr txBox="1"/>
            <p:nvPr/>
          </p:nvSpPr>
          <p:spPr>
            <a:xfrm>
              <a:off x="6431910" y="9155811"/>
              <a:ext cx="2032722" cy="361124"/>
            </a:xfrm>
            <a:prstGeom prst="rect">
              <a:avLst/>
            </a:prstGeom>
            <a:noFill/>
          </p:spPr>
          <p:txBody>
            <a:bodyPr wrap="square" lIns="0" tIns="0" rIns="0" bIns="0" rtlCol="0" anchor="ctr">
              <a:spAutoFit/>
            </a:bodyPr>
            <a:lstStyle/>
            <a:p>
              <a:pPr defTabSz="914396"/>
              <a:r>
                <a:rPr lang="en-US" sz="800">
                  <a:solidFill>
                    <a:srgbClr val="000000"/>
                  </a:solidFill>
                  <a:latin typeface="Segoe UI"/>
                </a:rPr>
                <a:t>Managing and Scheduling</a:t>
              </a:r>
              <a:endParaRPr lang="en-US" sz="1000">
                <a:solidFill>
                  <a:srgbClr val="000000"/>
                </a:solidFill>
                <a:latin typeface="Segoe UI"/>
              </a:endParaRPr>
            </a:p>
            <a:p>
              <a:pPr defTabSz="914396"/>
              <a:r>
                <a:rPr lang="en-US" sz="800" b="1">
                  <a:solidFill>
                    <a:srgbClr val="000000"/>
                  </a:solidFill>
                  <a:latin typeface="Segoe UI"/>
                </a:rPr>
                <a:t>PAS</a:t>
              </a:r>
            </a:p>
          </p:txBody>
        </p:sp>
      </p:grpSp>
      <p:sp>
        <p:nvSpPr>
          <p:cNvPr id="477" name="Rectangle 476">
            <a:extLst>
              <a:ext uri="{FF2B5EF4-FFF2-40B4-BE49-F238E27FC236}">
                <a16:creationId xmlns:a16="http://schemas.microsoft.com/office/drawing/2014/main" id="{2900ABFB-7726-4412-8EC5-F4ABF2B7DBCA}"/>
              </a:ext>
            </a:extLst>
          </p:cNvPr>
          <p:cNvSpPr/>
          <p:nvPr/>
        </p:nvSpPr>
        <p:spPr bwMode="auto">
          <a:xfrm>
            <a:off x="8673632" y="6170494"/>
            <a:ext cx="1957922" cy="381587"/>
          </a:xfrm>
          <a:prstGeom prst="rect">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6BD2E73A-6865-4D52-A862-BABB202412CF}"/>
              </a:ext>
            </a:extLst>
          </p:cNvPr>
          <p:cNvSpPr txBox="1"/>
          <p:nvPr/>
        </p:nvSpPr>
        <p:spPr>
          <a:xfrm>
            <a:off x="9325720" y="6240349"/>
            <a:ext cx="1000218" cy="246221"/>
          </a:xfrm>
          <a:prstGeom prst="rect">
            <a:avLst/>
          </a:prstGeom>
          <a:noFill/>
        </p:spPr>
        <p:txBody>
          <a:bodyPr wrap="square" lIns="0" tIns="0" rIns="0" bIns="0" rtlCol="0" anchor="ctr">
            <a:spAutoFit/>
          </a:bodyPr>
          <a:lstStyle/>
          <a:p>
            <a:pPr defTabSz="914396"/>
            <a:r>
              <a:rPr lang="en-US" sz="800">
                <a:solidFill>
                  <a:srgbClr val="000000"/>
                </a:solidFill>
                <a:latin typeface="Segoe UI"/>
              </a:rPr>
              <a:t>Connected Devices</a:t>
            </a:r>
            <a:endParaRPr lang="en-US" sz="1000">
              <a:solidFill>
                <a:srgbClr val="000000"/>
              </a:solidFill>
              <a:latin typeface="Segoe UI"/>
            </a:endParaRPr>
          </a:p>
          <a:p>
            <a:pPr defTabSz="914396"/>
            <a:r>
              <a:rPr lang="en-US" sz="800" b="1" err="1">
                <a:solidFill>
                  <a:srgbClr val="000000"/>
                </a:solidFill>
                <a:latin typeface="Segoe UI"/>
              </a:rPr>
              <a:t>IoMT</a:t>
            </a:r>
            <a:endParaRPr lang="en-US" sz="800" b="1">
              <a:solidFill>
                <a:srgbClr val="000000"/>
              </a:solidFill>
              <a:latin typeface="Segoe UI"/>
            </a:endParaRPr>
          </a:p>
        </p:txBody>
      </p:sp>
      <p:grpSp>
        <p:nvGrpSpPr>
          <p:cNvPr id="138" name="Group 137">
            <a:extLst>
              <a:ext uri="{FF2B5EF4-FFF2-40B4-BE49-F238E27FC236}">
                <a16:creationId xmlns:a16="http://schemas.microsoft.com/office/drawing/2014/main" id="{E10017AC-5093-4B60-884D-DCAA0D71F535}"/>
              </a:ext>
            </a:extLst>
          </p:cNvPr>
          <p:cNvGrpSpPr/>
          <p:nvPr/>
        </p:nvGrpSpPr>
        <p:grpSpPr>
          <a:xfrm>
            <a:off x="6172406" y="6170494"/>
            <a:ext cx="1957922" cy="381587"/>
            <a:chOff x="9343844" y="9050057"/>
            <a:chExt cx="2871619" cy="559661"/>
          </a:xfrm>
        </p:grpSpPr>
        <p:sp>
          <p:nvSpPr>
            <p:cNvPr id="471" name="Rectangle 470">
              <a:extLst>
                <a:ext uri="{FF2B5EF4-FFF2-40B4-BE49-F238E27FC236}">
                  <a16:creationId xmlns:a16="http://schemas.microsoft.com/office/drawing/2014/main" id="{8B8D7714-D9C8-4D4D-BC71-EE9DB0CC8759}"/>
                </a:ext>
              </a:extLst>
            </p:cNvPr>
            <p:cNvSpPr/>
            <p:nvPr/>
          </p:nvSpPr>
          <p:spPr bwMode="auto">
            <a:xfrm>
              <a:off x="9343844" y="9050057"/>
              <a:ext cx="2871619" cy="559661"/>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6" name="TextBox 475">
              <a:extLst>
                <a:ext uri="{FF2B5EF4-FFF2-40B4-BE49-F238E27FC236}">
                  <a16:creationId xmlns:a16="http://schemas.microsoft.com/office/drawing/2014/main" id="{6658B61F-7E72-4B80-96A0-66AA8444FF03}"/>
                </a:ext>
              </a:extLst>
            </p:cNvPr>
            <p:cNvSpPr txBox="1"/>
            <p:nvPr/>
          </p:nvSpPr>
          <p:spPr>
            <a:xfrm>
              <a:off x="10356552" y="9152511"/>
              <a:ext cx="1505742" cy="361124"/>
            </a:xfrm>
            <a:prstGeom prst="rect">
              <a:avLst/>
            </a:prstGeom>
            <a:noFill/>
          </p:spPr>
          <p:txBody>
            <a:bodyPr wrap="square" lIns="0" tIns="0" rIns="0" bIns="0" rtlCol="0" anchor="ctr">
              <a:spAutoFit/>
            </a:bodyPr>
            <a:lstStyle/>
            <a:p>
              <a:pPr defTabSz="914396"/>
              <a:r>
                <a:rPr lang="en-US" sz="800">
                  <a:solidFill>
                    <a:srgbClr val="000000"/>
                  </a:solidFill>
                  <a:latin typeface="Segoe UI"/>
                </a:rPr>
                <a:t>Medical Records</a:t>
              </a:r>
              <a:endParaRPr lang="en-US" sz="1000">
                <a:solidFill>
                  <a:srgbClr val="000000"/>
                </a:solidFill>
                <a:latin typeface="Segoe UI"/>
              </a:endParaRPr>
            </a:p>
            <a:p>
              <a:pPr defTabSz="914396"/>
              <a:r>
                <a:rPr lang="en-US" sz="800" b="1">
                  <a:solidFill>
                    <a:srgbClr val="000000"/>
                  </a:solidFill>
                  <a:latin typeface="Segoe UI"/>
                </a:rPr>
                <a:t>EMR / EHR</a:t>
              </a:r>
            </a:p>
          </p:txBody>
        </p:sp>
        <p:grpSp>
          <p:nvGrpSpPr>
            <p:cNvPr id="557" name="Group 556">
              <a:extLst>
                <a:ext uri="{FF2B5EF4-FFF2-40B4-BE49-F238E27FC236}">
                  <a16:creationId xmlns:a16="http://schemas.microsoft.com/office/drawing/2014/main" id="{6A5EC449-C46C-4FC7-B288-9543DD4FF084}"/>
                </a:ext>
              </a:extLst>
            </p:cNvPr>
            <p:cNvGrpSpPr/>
            <p:nvPr/>
          </p:nvGrpSpPr>
          <p:grpSpPr>
            <a:xfrm>
              <a:off x="9995870" y="9140853"/>
              <a:ext cx="227269" cy="364148"/>
              <a:chOff x="6927227" y="6472358"/>
              <a:chExt cx="154956" cy="248283"/>
            </a:xfrm>
          </p:grpSpPr>
          <p:sp>
            <p:nvSpPr>
              <p:cNvPr id="549" name="Rectangle 548">
                <a:extLst>
                  <a:ext uri="{FF2B5EF4-FFF2-40B4-BE49-F238E27FC236}">
                    <a16:creationId xmlns:a16="http://schemas.microsoft.com/office/drawing/2014/main" id="{13C887C0-D475-49D9-92D3-3F8E5F4A70CC}"/>
                  </a:ext>
                </a:extLst>
              </p:cNvPr>
              <p:cNvSpPr/>
              <p:nvPr/>
            </p:nvSpPr>
            <p:spPr bwMode="auto">
              <a:xfrm>
                <a:off x="6931891" y="6512393"/>
                <a:ext cx="145628" cy="2003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55" name="Rectangle 554">
                <a:extLst>
                  <a:ext uri="{FF2B5EF4-FFF2-40B4-BE49-F238E27FC236}">
                    <a16:creationId xmlns:a16="http://schemas.microsoft.com/office/drawing/2014/main" id="{0119B71F-063D-4601-B038-3365427831BC}"/>
                  </a:ext>
                </a:extLst>
              </p:cNvPr>
              <p:cNvSpPr/>
              <p:nvPr/>
            </p:nvSpPr>
            <p:spPr bwMode="auto">
              <a:xfrm>
                <a:off x="6966344" y="6497790"/>
                <a:ext cx="76722" cy="538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56" name="Oval 555">
                <a:extLst>
                  <a:ext uri="{FF2B5EF4-FFF2-40B4-BE49-F238E27FC236}">
                    <a16:creationId xmlns:a16="http://schemas.microsoft.com/office/drawing/2014/main" id="{93607C63-5983-47F5-948D-4E55C4A68021}"/>
                  </a:ext>
                </a:extLst>
              </p:cNvPr>
              <p:cNvSpPr/>
              <p:nvPr/>
            </p:nvSpPr>
            <p:spPr bwMode="auto">
              <a:xfrm>
                <a:off x="6984098" y="6477311"/>
                <a:ext cx="45720" cy="457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551" name="Group 550">
                <a:extLst>
                  <a:ext uri="{FF2B5EF4-FFF2-40B4-BE49-F238E27FC236}">
                    <a16:creationId xmlns:a16="http://schemas.microsoft.com/office/drawing/2014/main" id="{59AA4D50-A55C-490E-AC70-ADE841C6CFC8}"/>
                  </a:ext>
                </a:extLst>
              </p:cNvPr>
              <p:cNvGrpSpPr/>
              <p:nvPr/>
            </p:nvGrpSpPr>
            <p:grpSpPr>
              <a:xfrm>
                <a:off x="6927227" y="6472358"/>
                <a:ext cx="154956" cy="248283"/>
                <a:chOff x="6803651" y="6458422"/>
                <a:chExt cx="154956" cy="248283"/>
              </a:xfrm>
              <a:effectLst>
                <a:outerShdw blurRad="25400" dist="12700" dir="5400000" algn="t" rotWithShape="0">
                  <a:prstClr val="black">
                    <a:alpha val="20000"/>
                  </a:prstClr>
                </a:outerShdw>
              </a:effectLst>
            </p:grpSpPr>
            <p:pic>
              <p:nvPicPr>
                <p:cNvPr id="537" name="Picture 536" descr="A picture containing drawing&#10;&#10;Description automatically generated">
                  <a:extLst>
                    <a:ext uri="{FF2B5EF4-FFF2-40B4-BE49-F238E27FC236}">
                      <a16:creationId xmlns:a16="http://schemas.microsoft.com/office/drawing/2014/main" id="{ED2AA5B6-3CAC-44AE-A409-565F4C8AAF08}"/>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03651" y="6458422"/>
                  <a:ext cx="154956" cy="247465"/>
                </a:xfrm>
                <a:prstGeom prst="rect">
                  <a:avLst/>
                </a:prstGeom>
                <a:effectLst>
                  <a:outerShdw blurRad="76200" dist="50800" dir="5400000" algn="ctr" rotWithShape="0">
                    <a:schemeClr val="accent6">
                      <a:lumMod val="50000"/>
                      <a:alpha val="10000"/>
                    </a:schemeClr>
                  </a:outerShdw>
                </a:effectLst>
              </p:spPr>
            </p:pic>
            <p:pic>
              <p:nvPicPr>
                <p:cNvPr id="538" name="Graphic 537" descr="Heartbeat">
                  <a:extLst>
                    <a:ext uri="{FF2B5EF4-FFF2-40B4-BE49-F238E27FC236}">
                      <a16:creationId xmlns:a16="http://schemas.microsoft.com/office/drawing/2014/main" id="{84A5D1D0-DF13-4FD3-ADBF-E0237DABE28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652" y="6577904"/>
                  <a:ext cx="128800" cy="128801"/>
                </a:xfrm>
                <a:prstGeom prst="rect">
                  <a:avLst/>
                </a:prstGeom>
                <a:effectLst/>
              </p:spPr>
            </p:pic>
          </p:grpSp>
        </p:grpSp>
      </p:grpSp>
      <p:sp>
        <p:nvSpPr>
          <p:cNvPr id="588" name="Freeform: Shape 587">
            <a:extLst>
              <a:ext uri="{FF2B5EF4-FFF2-40B4-BE49-F238E27FC236}">
                <a16:creationId xmlns:a16="http://schemas.microsoft.com/office/drawing/2014/main" id="{9E9414D9-529B-4FEF-9A94-80FFF0D4A438}"/>
              </a:ext>
            </a:extLst>
          </p:cNvPr>
          <p:cNvSpPr/>
          <p:nvPr/>
        </p:nvSpPr>
        <p:spPr bwMode="auto">
          <a:xfrm>
            <a:off x="9115258" y="6272138"/>
            <a:ext cx="72862" cy="191708"/>
          </a:xfrm>
          <a:custGeom>
            <a:avLst/>
            <a:gdLst>
              <a:gd name="connsiteX0" fmla="*/ 33948 w 72862"/>
              <a:gd name="connsiteY0" fmla="*/ 0 h 191708"/>
              <a:gd name="connsiteX1" fmla="*/ 71244 w 72862"/>
              <a:gd name="connsiteY1" fmla="*/ 0 h 191708"/>
              <a:gd name="connsiteX2" fmla="*/ 66738 w 72862"/>
              <a:gd name="connsiteY2" fmla="*/ 1867 h 191708"/>
              <a:gd name="connsiteX3" fmla="*/ 61114 w 72862"/>
              <a:gd name="connsiteY3" fmla="*/ 15445 h 191708"/>
              <a:gd name="connsiteX4" fmla="*/ 61114 w 72862"/>
              <a:gd name="connsiteY4" fmla="*/ 56310 h 191708"/>
              <a:gd name="connsiteX5" fmla="*/ 69305 w 72862"/>
              <a:gd name="connsiteY5" fmla="*/ 59703 h 191708"/>
              <a:gd name="connsiteX6" fmla="*/ 72862 w 72862"/>
              <a:gd name="connsiteY6" fmla="*/ 68290 h 191708"/>
              <a:gd name="connsiteX7" fmla="*/ 72862 w 72862"/>
              <a:gd name="connsiteY7" fmla="*/ 133605 h 191708"/>
              <a:gd name="connsiteX8" fmla="*/ 69305 w 72862"/>
              <a:gd name="connsiteY8" fmla="*/ 142192 h 191708"/>
              <a:gd name="connsiteX9" fmla="*/ 61114 w 72862"/>
              <a:gd name="connsiteY9" fmla="*/ 145585 h 191708"/>
              <a:gd name="connsiteX10" fmla="*/ 61114 w 72862"/>
              <a:gd name="connsiteY10" fmla="*/ 176264 h 191708"/>
              <a:gd name="connsiteX11" fmla="*/ 66738 w 72862"/>
              <a:gd name="connsiteY11" fmla="*/ 189843 h 191708"/>
              <a:gd name="connsiteX12" fmla="*/ 71242 w 72862"/>
              <a:gd name="connsiteY12" fmla="*/ 191708 h 191708"/>
              <a:gd name="connsiteX13" fmla="*/ 33948 w 72862"/>
              <a:gd name="connsiteY13" fmla="*/ 191708 h 191708"/>
              <a:gd name="connsiteX14" fmla="*/ 17279 w 72862"/>
              <a:gd name="connsiteY14" fmla="*/ 175360 h 191708"/>
              <a:gd name="connsiteX15" fmla="*/ 17279 w 72862"/>
              <a:gd name="connsiteY15" fmla="*/ 145749 h 191708"/>
              <a:gd name="connsiteX16" fmla="*/ 12144 w 72862"/>
              <a:gd name="connsiteY16" fmla="*/ 145749 h 191708"/>
              <a:gd name="connsiteX17" fmla="*/ 0 w 72862"/>
              <a:gd name="connsiteY17" fmla="*/ 133605 h 191708"/>
              <a:gd name="connsiteX18" fmla="*/ 0 w 72862"/>
              <a:gd name="connsiteY18" fmla="*/ 68290 h 191708"/>
              <a:gd name="connsiteX19" fmla="*/ 3557 w 72862"/>
              <a:gd name="connsiteY19" fmla="*/ 59703 h 191708"/>
              <a:gd name="connsiteX20" fmla="*/ 6088 w 72862"/>
              <a:gd name="connsiteY20" fmla="*/ 58655 h 191708"/>
              <a:gd name="connsiteX21" fmla="*/ 6129 w 72862"/>
              <a:gd name="connsiteY21" fmla="*/ 58558 h 191708"/>
              <a:gd name="connsiteX22" fmla="*/ 17016 w 72862"/>
              <a:gd name="connsiteY22" fmla="*/ 54135 h 191708"/>
              <a:gd name="connsiteX23" fmla="*/ 17279 w 72862"/>
              <a:gd name="connsiteY23" fmla="*/ 54135 h 191708"/>
              <a:gd name="connsiteX24" fmla="*/ 17279 w 72862"/>
              <a:gd name="connsiteY24" fmla="*/ 16349 h 191708"/>
              <a:gd name="connsiteX25" fmla="*/ 33948 w 72862"/>
              <a:gd name="connsiteY25" fmla="*/ 0 h 19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862" h="191708">
                <a:moveTo>
                  <a:pt x="33948" y="0"/>
                </a:moveTo>
                <a:lnTo>
                  <a:pt x="71244" y="0"/>
                </a:lnTo>
                <a:lnTo>
                  <a:pt x="66738" y="1867"/>
                </a:lnTo>
                <a:cubicBezTo>
                  <a:pt x="63263" y="5342"/>
                  <a:pt x="61114" y="10142"/>
                  <a:pt x="61114" y="15445"/>
                </a:cubicBezTo>
                <a:lnTo>
                  <a:pt x="61114" y="56310"/>
                </a:lnTo>
                <a:lnTo>
                  <a:pt x="69305" y="59703"/>
                </a:lnTo>
                <a:cubicBezTo>
                  <a:pt x="71503" y="61901"/>
                  <a:pt x="72862" y="64937"/>
                  <a:pt x="72862" y="68290"/>
                </a:cubicBezTo>
                <a:lnTo>
                  <a:pt x="72862" y="133605"/>
                </a:lnTo>
                <a:cubicBezTo>
                  <a:pt x="72862" y="136959"/>
                  <a:pt x="71503" y="139995"/>
                  <a:pt x="69305" y="142192"/>
                </a:cubicBezTo>
                <a:lnTo>
                  <a:pt x="61114" y="145585"/>
                </a:lnTo>
                <a:lnTo>
                  <a:pt x="61114" y="176264"/>
                </a:lnTo>
                <a:cubicBezTo>
                  <a:pt x="61114" y="181567"/>
                  <a:pt x="63263" y="186368"/>
                  <a:pt x="66738" y="189843"/>
                </a:cubicBezTo>
                <a:lnTo>
                  <a:pt x="71242" y="191708"/>
                </a:lnTo>
                <a:lnTo>
                  <a:pt x="33948" y="191708"/>
                </a:lnTo>
                <a:cubicBezTo>
                  <a:pt x="24742" y="191708"/>
                  <a:pt x="17279" y="184389"/>
                  <a:pt x="17279" y="175360"/>
                </a:cubicBezTo>
                <a:lnTo>
                  <a:pt x="17279" y="145749"/>
                </a:lnTo>
                <a:lnTo>
                  <a:pt x="12144" y="145749"/>
                </a:lnTo>
                <a:cubicBezTo>
                  <a:pt x="5437" y="145749"/>
                  <a:pt x="0" y="140312"/>
                  <a:pt x="0" y="133605"/>
                </a:cubicBezTo>
                <a:lnTo>
                  <a:pt x="0" y="68290"/>
                </a:lnTo>
                <a:cubicBezTo>
                  <a:pt x="0" y="64937"/>
                  <a:pt x="1359" y="61901"/>
                  <a:pt x="3557" y="59703"/>
                </a:cubicBezTo>
                <a:lnTo>
                  <a:pt x="6088" y="58655"/>
                </a:lnTo>
                <a:lnTo>
                  <a:pt x="6129" y="58558"/>
                </a:lnTo>
                <a:cubicBezTo>
                  <a:pt x="8915" y="55825"/>
                  <a:pt x="12764" y="54135"/>
                  <a:pt x="17016" y="54135"/>
                </a:cubicBezTo>
                <a:lnTo>
                  <a:pt x="17279" y="54135"/>
                </a:lnTo>
                <a:lnTo>
                  <a:pt x="17279" y="16349"/>
                </a:lnTo>
                <a:cubicBezTo>
                  <a:pt x="17279" y="7320"/>
                  <a:pt x="24742" y="0"/>
                  <a:pt x="33948"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78" name="watch" title="Icon of a smart watch">
            <a:extLst>
              <a:ext uri="{FF2B5EF4-FFF2-40B4-BE49-F238E27FC236}">
                <a16:creationId xmlns:a16="http://schemas.microsoft.com/office/drawing/2014/main" id="{D65079A4-8FBF-4AE0-8F12-5DA352F3B13B}"/>
              </a:ext>
            </a:extLst>
          </p:cNvPr>
          <p:cNvSpPr>
            <a:spLocks noChangeAspect="1" noEditPoints="1"/>
          </p:cNvSpPr>
          <p:nvPr/>
        </p:nvSpPr>
        <p:spPr bwMode="auto">
          <a:xfrm>
            <a:off x="9113251" y="6273181"/>
            <a:ext cx="115214" cy="194425"/>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9525"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cxnSp>
        <p:nvCxnSpPr>
          <p:cNvPr id="526" name="Straight Arrow Connector 525">
            <a:extLst>
              <a:ext uri="{FF2B5EF4-FFF2-40B4-BE49-F238E27FC236}">
                <a16:creationId xmlns:a16="http://schemas.microsoft.com/office/drawing/2014/main" id="{0875B48A-3076-4916-B2D7-1DFA45CAEC03}"/>
              </a:ext>
            </a:extLst>
          </p:cNvPr>
          <p:cNvCxnSpPr>
            <a:cxnSpLocks/>
            <a:stCxn id="397" idx="0"/>
            <a:endCxn id="290" idx="4"/>
          </p:cNvCxnSpPr>
          <p:nvPr/>
        </p:nvCxnSpPr>
        <p:spPr>
          <a:xfrm flipV="1">
            <a:off x="6827311" y="944698"/>
            <a:ext cx="1912" cy="230080"/>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3E8D272-2B9D-4D6F-B471-6544E4568060}"/>
              </a:ext>
            </a:extLst>
          </p:cNvPr>
          <p:cNvGrpSpPr/>
          <p:nvPr/>
        </p:nvGrpSpPr>
        <p:grpSpPr>
          <a:xfrm>
            <a:off x="6530152" y="346556"/>
            <a:ext cx="598142" cy="598142"/>
            <a:chOff x="6451807" y="392634"/>
            <a:chExt cx="598142" cy="598142"/>
          </a:xfrm>
        </p:grpSpPr>
        <p:sp>
          <p:nvSpPr>
            <p:cNvPr id="290" name="Oval 289">
              <a:extLst>
                <a:ext uri="{FF2B5EF4-FFF2-40B4-BE49-F238E27FC236}">
                  <a16:creationId xmlns:a16="http://schemas.microsoft.com/office/drawing/2014/main" id="{966B1C99-0359-4147-BBFF-9BBD8753D522}"/>
                </a:ext>
              </a:extLst>
            </p:cNvPr>
            <p:cNvSpPr/>
            <p:nvPr/>
          </p:nvSpPr>
          <p:spPr bwMode="auto">
            <a:xfrm>
              <a:off x="6451807" y="392634"/>
              <a:ext cx="598142" cy="598142"/>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291" name="Group 290">
              <a:extLst>
                <a:ext uri="{FF2B5EF4-FFF2-40B4-BE49-F238E27FC236}">
                  <a16:creationId xmlns:a16="http://schemas.microsoft.com/office/drawing/2014/main" id="{C5E9E349-1C5E-4C8D-8562-1A8D8CCCD373}"/>
                </a:ext>
              </a:extLst>
            </p:cNvPr>
            <p:cNvGrpSpPr/>
            <p:nvPr/>
          </p:nvGrpSpPr>
          <p:grpSpPr>
            <a:xfrm>
              <a:off x="6488155" y="505048"/>
              <a:ext cx="523060" cy="341842"/>
              <a:chOff x="6497393" y="518508"/>
              <a:chExt cx="523060" cy="341842"/>
            </a:xfrm>
            <a:effectLst>
              <a:outerShdw blurRad="76200" dist="38100" dir="5400000" algn="t" rotWithShape="0">
                <a:prstClr val="black">
                  <a:alpha val="10000"/>
                </a:prstClr>
              </a:outerShdw>
            </a:effectLst>
          </p:grpSpPr>
          <p:sp>
            <p:nvSpPr>
              <p:cNvPr id="292" name="people_4" title="Icon of a person">
                <a:extLst>
                  <a:ext uri="{FF2B5EF4-FFF2-40B4-BE49-F238E27FC236}">
                    <a16:creationId xmlns:a16="http://schemas.microsoft.com/office/drawing/2014/main" id="{3B0BCDC8-5762-4B66-8ADD-151024DE671B}"/>
                  </a:ext>
                </a:extLst>
              </p:cNvPr>
              <p:cNvSpPr>
                <a:spLocks noChangeAspect="1" noEditPoints="1"/>
              </p:cNvSpPr>
              <p:nvPr/>
            </p:nvSpPr>
            <p:spPr bwMode="auto">
              <a:xfrm>
                <a:off x="6679550" y="51850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93" name="TextBox 292">
                <a:extLst>
                  <a:ext uri="{FF2B5EF4-FFF2-40B4-BE49-F238E27FC236}">
                    <a16:creationId xmlns:a16="http://schemas.microsoft.com/office/drawing/2014/main" id="{DF4AD575-D3FA-49D2-BA71-C79E8BC7371F}"/>
                  </a:ext>
                </a:extLst>
              </p:cNvPr>
              <p:cNvSpPr txBox="1"/>
              <p:nvPr/>
            </p:nvSpPr>
            <p:spPr>
              <a:xfrm>
                <a:off x="6497393" y="737239"/>
                <a:ext cx="523060" cy="123111"/>
              </a:xfrm>
              <a:prstGeom prst="rect">
                <a:avLst/>
              </a:prstGeom>
              <a:noFill/>
            </p:spPr>
            <p:txBody>
              <a:bodyPr wrap="square" lIns="0" tIns="0" rIns="0" bIns="0" rtlCol="0">
                <a:spAutoFit/>
              </a:bodyPr>
              <a:lstStyle/>
              <a:p>
                <a:pPr algn="ctr" defTabSz="914396"/>
                <a:r>
                  <a:rPr lang="en-US" sz="800">
                    <a:solidFill>
                      <a:srgbClr val="000000"/>
                    </a:solidFill>
                    <a:latin typeface="Segoe UI"/>
                  </a:rPr>
                  <a:t>Patient</a:t>
                </a:r>
              </a:p>
            </p:txBody>
          </p:sp>
        </p:grpSp>
      </p:grpSp>
      <p:grpSp>
        <p:nvGrpSpPr>
          <p:cNvPr id="89" name="Group 88">
            <a:extLst>
              <a:ext uri="{FF2B5EF4-FFF2-40B4-BE49-F238E27FC236}">
                <a16:creationId xmlns:a16="http://schemas.microsoft.com/office/drawing/2014/main" id="{AD3B2C7E-7AF8-4E28-AE71-995AD4E0E162}"/>
              </a:ext>
            </a:extLst>
          </p:cNvPr>
          <p:cNvGrpSpPr/>
          <p:nvPr/>
        </p:nvGrpSpPr>
        <p:grpSpPr>
          <a:xfrm>
            <a:off x="2962866" y="4375187"/>
            <a:ext cx="8398388" cy="384495"/>
            <a:chOff x="4482022" y="7245781"/>
            <a:chExt cx="12317636" cy="563926"/>
          </a:xfrm>
        </p:grpSpPr>
        <p:sp>
          <p:nvSpPr>
            <p:cNvPr id="8" name="Rectangle 7">
              <a:extLst>
                <a:ext uri="{FF2B5EF4-FFF2-40B4-BE49-F238E27FC236}">
                  <a16:creationId xmlns:a16="http://schemas.microsoft.com/office/drawing/2014/main" id="{810716AD-0878-43F9-A920-983A2EA5538B}"/>
                </a:ext>
              </a:extLst>
            </p:cNvPr>
            <p:cNvSpPr/>
            <p:nvPr/>
          </p:nvSpPr>
          <p:spPr bwMode="auto">
            <a:xfrm>
              <a:off x="4482022" y="7245781"/>
              <a:ext cx="12317636" cy="56392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FA763BAC-0327-45CA-B058-6A4F14267E29}"/>
                </a:ext>
              </a:extLst>
            </p:cNvPr>
            <p:cNvSpPr txBox="1"/>
            <p:nvPr/>
          </p:nvSpPr>
          <p:spPr>
            <a:xfrm>
              <a:off x="9539114" y="7342577"/>
              <a:ext cx="6672945" cy="361124"/>
            </a:xfrm>
            <a:prstGeom prst="rect">
              <a:avLst/>
            </a:prstGeom>
            <a:noFill/>
          </p:spPr>
          <p:txBody>
            <a:bodyPr wrap="square" lIns="0" tIns="0" rIns="0" bIns="0" rtlCol="0">
              <a:spAutoFit/>
            </a:bodyPr>
            <a:lstStyle/>
            <a:p>
              <a:pPr defTabSz="914396"/>
              <a:r>
                <a:rPr lang="en-US" sz="800" dirty="0">
                  <a:solidFill>
                    <a:srgbClr val="000000"/>
                  </a:solidFill>
                  <a:latin typeface="Segoe UI"/>
                </a:rPr>
                <a:t>Structural and Semantic Consistency for Applications</a:t>
              </a:r>
            </a:p>
            <a:p>
              <a:pPr defTabSz="914396"/>
              <a:r>
                <a:rPr lang="en-US" sz="800" b="1" dirty="0">
                  <a:solidFill>
                    <a:srgbClr val="000000"/>
                  </a:solidFill>
                  <a:latin typeface="Segoe UI"/>
                </a:rPr>
                <a:t>Common Data Model</a:t>
              </a:r>
              <a:endParaRPr lang="en-US" sz="1000" b="1" dirty="0">
                <a:solidFill>
                  <a:srgbClr val="000000"/>
                </a:solidFill>
                <a:latin typeface="Segoe UI"/>
              </a:endParaRPr>
            </a:p>
          </p:txBody>
        </p:sp>
      </p:grpSp>
      <p:cxnSp>
        <p:nvCxnSpPr>
          <p:cNvPr id="453" name="Straight Arrow Connector 452">
            <a:extLst>
              <a:ext uri="{FF2B5EF4-FFF2-40B4-BE49-F238E27FC236}">
                <a16:creationId xmlns:a16="http://schemas.microsoft.com/office/drawing/2014/main" id="{3491F509-664C-4D50-8BDB-11BB395550EB}"/>
              </a:ext>
            </a:extLst>
          </p:cNvPr>
          <p:cNvCxnSpPr>
            <a:cxnSpLocks/>
          </p:cNvCxnSpPr>
          <p:nvPr/>
        </p:nvCxnSpPr>
        <p:spPr>
          <a:xfrm flipV="1">
            <a:off x="4625181" y="5981919"/>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5D5872D2-18A8-4C79-8F76-520F2EDBEF48}"/>
              </a:ext>
            </a:extLst>
          </p:cNvPr>
          <p:cNvCxnSpPr>
            <a:cxnSpLocks/>
            <a:stCxn id="471" idx="0"/>
          </p:cNvCxnSpPr>
          <p:nvPr/>
        </p:nvCxnSpPr>
        <p:spPr>
          <a:xfrm flipV="1">
            <a:off x="7151367" y="5971930"/>
            <a:ext cx="0" cy="198563"/>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10F9D763-921C-4B9A-9B2D-23FC9C8D96F5}"/>
              </a:ext>
            </a:extLst>
          </p:cNvPr>
          <p:cNvCxnSpPr>
            <a:cxnSpLocks/>
          </p:cNvCxnSpPr>
          <p:nvPr/>
        </p:nvCxnSpPr>
        <p:spPr>
          <a:xfrm flipV="1">
            <a:off x="9652593" y="5991225"/>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17E61F70-6A14-43CB-9712-C0BE04FDA36B}"/>
              </a:ext>
            </a:extLst>
          </p:cNvPr>
          <p:cNvGrpSpPr/>
          <p:nvPr/>
        </p:nvGrpSpPr>
        <p:grpSpPr>
          <a:xfrm>
            <a:off x="2962877" y="5522990"/>
            <a:ext cx="8398389" cy="492443"/>
            <a:chOff x="4482030" y="8100379"/>
            <a:chExt cx="12317637" cy="722249"/>
          </a:xfrm>
        </p:grpSpPr>
        <p:sp>
          <p:nvSpPr>
            <p:cNvPr id="391" name="Rectangle 390">
              <a:extLst>
                <a:ext uri="{FF2B5EF4-FFF2-40B4-BE49-F238E27FC236}">
                  <a16:creationId xmlns:a16="http://schemas.microsoft.com/office/drawing/2014/main" id="{DF88F3E3-304D-4E49-A2E1-AC34FD3E42DF}"/>
                </a:ext>
              </a:extLst>
            </p:cNvPr>
            <p:cNvSpPr/>
            <p:nvPr/>
          </p:nvSpPr>
          <p:spPr bwMode="auto">
            <a:xfrm>
              <a:off x="4482030" y="8152402"/>
              <a:ext cx="12317637" cy="59227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92" name="TextBox 391">
              <a:extLst>
                <a:ext uri="{FF2B5EF4-FFF2-40B4-BE49-F238E27FC236}">
                  <a16:creationId xmlns:a16="http://schemas.microsoft.com/office/drawing/2014/main" id="{8CB24742-98EF-427C-A605-2A3660938B2E}"/>
                </a:ext>
              </a:extLst>
            </p:cNvPr>
            <p:cNvSpPr txBox="1"/>
            <p:nvPr/>
          </p:nvSpPr>
          <p:spPr>
            <a:xfrm>
              <a:off x="9539113" y="8100379"/>
              <a:ext cx="3275493" cy="722249"/>
            </a:xfrm>
            <a:prstGeom prst="rect">
              <a:avLst/>
            </a:prstGeom>
            <a:noFill/>
          </p:spPr>
          <p:txBody>
            <a:bodyPr wrap="square" lIns="0" tIns="0" rIns="0" bIns="0" rtlCol="0" anchor="ctr">
              <a:spAutoFit/>
            </a:bodyPr>
            <a:lstStyle/>
            <a:p>
              <a:pPr defTabSz="914396"/>
              <a:endParaRPr lang="en-US" sz="800" b="1" dirty="0">
                <a:solidFill>
                  <a:srgbClr val="000000"/>
                </a:solidFill>
                <a:latin typeface="Segoe UI"/>
              </a:endParaRPr>
            </a:p>
            <a:p>
              <a:pPr defTabSz="914396"/>
              <a:r>
                <a:rPr lang="en-US" sz="800" dirty="0">
                  <a:solidFill>
                    <a:srgbClr val="000000"/>
                  </a:solidFill>
                  <a:latin typeface="Segoe UI"/>
                </a:rPr>
                <a:t>Azure FHIR Services</a:t>
              </a:r>
            </a:p>
            <a:p>
              <a:pPr defTabSz="914396"/>
              <a:r>
                <a:rPr lang="en-US" sz="800" b="1" dirty="0">
                  <a:solidFill>
                    <a:srgbClr val="000000"/>
                  </a:solidFill>
                  <a:latin typeface="Segoe UI"/>
                </a:rPr>
                <a:t>Microsoft Healthcare APIs</a:t>
              </a:r>
              <a:br>
                <a:rPr lang="en-US" sz="800" b="1" dirty="0">
                  <a:solidFill>
                    <a:srgbClr val="000000"/>
                  </a:solidFill>
                  <a:latin typeface="Segoe UI"/>
                </a:rPr>
              </a:br>
              <a:endParaRPr lang="en-US" sz="800" b="1" dirty="0">
                <a:solidFill>
                  <a:srgbClr val="000000"/>
                </a:solidFill>
                <a:latin typeface="Segoe UI"/>
              </a:endParaRPr>
            </a:p>
          </p:txBody>
        </p:sp>
        <p:pic>
          <p:nvPicPr>
            <p:cNvPr id="31" name="Graphic 30">
              <a:extLst>
                <a:ext uri="{FF2B5EF4-FFF2-40B4-BE49-F238E27FC236}">
                  <a16:creationId xmlns:a16="http://schemas.microsoft.com/office/drawing/2014/main" id="{8BC97CE8-C7BC-4549-AF93-2761CEB262A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111500" y="8303509"/>
              <a:ext cx="307290" cy="307284"/>
            </a:xfrm>
            <a:prstGeom prst="rect">
              <a:avLst/>
            </a:prstGeom>
          </p:spPr>
        </p:pic>
      </p:grpSp>
      <p:cxnSp>
        <p:nvCxnSpPr>
          <p:cNvPr id="144" name="Straight Arrow Connector 143">
            <a:extLst>
              <a:ext uri="{FF2B5EF4-FFF2-40B4-BE49-F238E27FC236}">
                <a16:creationId xmlns:a16="http://schemas.microsoft.com/office/drawing/2014/main" id="{8F4DB24F-CBD9-4921-A634-973DB33C57ED}"/>
              </a:ext>
            </a:extLst>
          </p:cNvPr>
          <p:cNvCxnSpPr>
            <a:cxnSpLocks/>
            <a:endCxn id="201" idx="2"/>
          </p:cNvCxnSpPr>
          <p:nvPr/>
        </p:nvCxnSpPr>
        <p:spPr>
          <a:xfrm flipV="1">
            <a:off x="7156471" y="5353561"/>
            <a:ext cx="0" cy="20489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E89EA2DD-308D-4DAA-8FCC-577DBCDC365C}"/>
              </a:ext>
            </a:extLst>
          </p:cNvPr>
          <p:cNvSpPr txBox="1">
            <a:spLocks/>
          </p:cNvSpPr>
          <p:nvPr/>
        </p:nvSpPr>
        <p:spPr>
          <a:xfrm>
            <a:off x="612028" y="517991"/>
            <a:ext cx="6734279" cy="501197"/>
          </a:xfrm>
          <a:prstGeom prst="rect">
            <a:avLst/>
          </a:prstGeom>
        </p:spPr>
        <p:txBody>
          <a:bodyPr vert="horz" wrap="square" lIns="0" tIns="0" rIns="0" bIns="0" rtlCol="0" anchor="b" anchorCtr="0">
            <a:noAutofit/>
          </a:bodyPr>
          <a:lstStyle>
            <a:lvl1pPr algn="l" defTabSz="932742" rtl="0" eaLnBrk="1" latinLnBrk="0" hangingPunct="1">
              <a:lnSpc>
                <a:spcPts val="3136"/>
              </a:lnSpc>
              <a:spcBef>
                <a:spcPct val="0"/>
              </a:spcBef>
              <a:buNone/>
              <a:defRPr lang="en-US" sz="2745" b="0" kern="1200" cap="none" spc="-50" baseline="0">
                <a:ln w="3175">
                  <a:noFill/>
                </a:ln>
                <a:solidFill>
                  <a:schemeClr val="tx1"/>
                </a:solidFill>
                <a:effectLst/>
                <a:latin typeface="+mj-lt"/>
                <a:ea typeface="+mn-ea"/>
                <a:cs typeface="Segoe UI" pitchFamily="34" charset="0"/>
              </a:defRPr>
            </a:lvl1pPr>
          </a:lstStyle>
          <a:p>
            <a:pPr defTabSz="932739">
              <a:lnSpc>
                <a:spcPct val="100000"/>
              </a:lnSpc>
            </a:pPr>
            <a:r>
              <a:rPr lang="en-US" sz="2727" dirty="0">
                <a:solidFill>
                  <a:srgbClr val="243A5E"/>
                </a:solidFill>
                <a:effectLst>
                  <a:outerShdw blurRad="50800" dist="38100" dir="5400000" algn="t" rotWithShape="0">
                    <a:prstClr val="black">
                      <a:alpha val="10000"/>
                    </a:prstClr>
                  </a:outerShdw>
                </a:effectLst>
                <a:latin typeface="Segoe UI Semibold"/>
                <a:cs typeface="Segoe UI"/>
              </a:rPr>
              <a:t>Patient Outreach</a:t>
            </a:r>
          </a:p>
          <a:p>
            <a:pPr defTabSz="932739">
              <a:lnSpc>
                <a:spcPct val="100000"/>
              </a:lnSpc>
            </a:pPr>
            <a:r>
              <a:rPr lang="en-US" sz="1636" dirty="0">
                <a:solidFill>
                  <a:srgbClr val="243A5E"/>
                </a:solidFill>
                <a:effectLst>
                  <a:outerShdw blurRad="50800" dist="38100" dir="5400000" algn="t" rotWithShape="0">
                    <a:prstClr val="black">
                      <a:alpha val="10000"/>
                    </a:prstClr>
                  </a:outerShdw>
                </a:effectLst>
                <a:latin typeface="Segoe UI Semibold"/>
                <a:cs typeface="Segoe UI"/>
              </a:rPr>
              <a:t>A Reference Architecture</a:t>
            </a:r>
          </a:p>
        </p:txBody>
      </p:sp>
      <p:grpSp>
        <p:nvGrpSpPr>
          <p:cNvPr id="32" name="Group 31">
            <a:extLst>
              <a:ext uri="{FF2B5EF4-FFF2-40B4-BE49-F238E27FC236}">
                <a16:creationId xmlns:a16="http://schemas.microsoft.com/office/drawing/2014/main" id="{8B84099E-69EF-4DC1-9E4D-606807A7C8DA}"/>
              </a:ext>
            </a:extLst>
          </p:cNvPr>
          <p:cNvGrpSpPr/>
          <p:nvPr/>
        </p:nvGrpSpPr>
        <p:grpSpPr>
          <a:xfrm>
            <a:off x="7495365" y="2532700"/>
            <a:ext cx="3865889" cy="392124"/>
            <a:chOff x="10193040" y="4654927"/>
            <a:chExt cx="5422136" cy="575115"/>
          </a:xfrm>
        </p:grpSpPr>
        <p:sp>
          <p:nvSpPr>
            <p:cNvPr id="149" name="Rectangle 148">
              <a:extLst>
                <a:ext uri="{FF2B5EF4-FFF2-40B4-BE49-F238E27FC236}">
                  <a16:creationId xmlns:a16="http://schemas.microsoft.com/office/drawing/2014/main" id="{A76DB714-341F-4FB1-AF5A-E293B26F1E42}"/>
                </a:ext>
              </a:extLst>
            </p:cNvPr>
            <p:cNvSpPr/>
            <p:nvPr/>
          </p:nvSpPr>
          <p:spPr bwMode="auto">
            <a:xfrm>
              <a:off x="10193040" y="4654927"/>
              <a:ext cx="5422136" cy="57511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50" name="TextBox 149">
              <a:extLst>
                <a:ext uri="{FF2B5EF4-FFF2-40B4-BE49-F238E27FC236}">
                  <a16:creationId xmlns:a16="http://schemas.microsoft.com/office/drawing/2014/main" id="{29FE4D6A-E6AA-45F1-84FB-482BFF39A681}"/>
                </a:ext>
              </a:extLst>
            </p:cNvPr>
            <p:cNvSpPr txBox="1"/>
            <p:nvPr/>
          </p:nvSpPr>
          <p:spPr>
            <a:xfrm>
              <a:off x="12173620" y="4761925"/>
              <a:ext cx="1993152" cy="361124"/>
            </a:xfrm>
            <a:prstGeom prst="rect">
              <a:avLst/>
            </a:prstGeom>
            <a:noFill/>
          </p:spPr>
          <p:txBody>
            <a:bodyPr wrap="square" lIns="0" tIns="0" rIns="0" bIns="0" rtlCol="0">
              <a:spAutoFit/>
            </a:bodyPr>
            <a:lstStyle/>
            <a:p>
              <a:pPr defTabSz="914396"/>
              <a:r>
                <a:rPr lang="en-US" sz="800">
                  <a:solidFill>
                    <a:srgbClr val="000000"/>
                  </a:solidFill>
                  <a:latin typeface="Segoe UI"/>
                </a:rPr>
                <a:t>Patient Outreach</a:t>
              </a:r>
            </a:p>
            <a:p>
              <a:pPr defTabSz="914396"/>
              <a:r>
                <a:rPr lang="en-US" sz="800" b="1">
                  <a:solidFill>
                    <a:srgbClr val="000000"/>
                  </a:solidFill>
                  <a:latin typeface="Segoe UI"/>
                </a:rPr>
                <a:t>D365 Marketing</a:t>
              </a:r>
            </a:p>
          </p:txBody>
        </p:sp>
        <p:pic>
          <p:nvPicPr>
            <p:cNvPr id="151" name="Picture 150" descr="A close up of a logo&#10;&#10;Description automatically generated">
              <a:extLst>
                <a:ext uri="{FF2B5EF4-FFF2-40B4-BE49-F238E27FC236}">
                  <a16:creationId xmlns:a16="http://schemas.microsoft.com/office/drawing/2014/main" id="{D94D04F6-3927-4423-87F5-4E5FCE7CD6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5928" y="4756438"/>
              <a:ext cx="235280" cy="372093"/>
            </a:xfrm>
            <a:prstGeom prst="rect">
              <a:avLst/>
            </a:prstGeom>
            <a:effectLst>
              <a:outerShdw blurRad="76200" dist="38100" dir="5400000" algn="t" rotWithShape="0">
                <a:prstClr val="black">
                  <a:alpha val="20000"/>
                </a:prstClr>
              </a:outerShdw>
            </a:effectLst>
          </p:spPr>
        </p:pic>
      </p:grpSp>
      <p:grpSp>
        <p:nvGrpSpPr>
          <p:cNvPr id="174" name="Group 173">
            <a:extLst>
              <a:ext uri="{FF2B5EF4-FFF2-40B4-BE49-F238E27FC236}">
                <a16:creationId xmlns:a16="http://schemas.microsoft.com/office/drawing/2014/main" id="{9E226C30-61DC-4FD9-B954-2A1A641D454D}"/>
              </a:ext>
            </a:extLst>
          </p:cNvPr>
          <p:cNvGrpSpPr/>
          <p:nvPr/>
        </p:nvGrpSpPr>
        <p:grpSpPr>
          <a:xfrm rot="5400000">
            <a:off x="1772013" y="4359262"/>
            <a:ext cx="1596475" cy="392124"/>
            <a:chOff x="8020779" y="4644902"/>
            <a:chExt cx="2557665" cy="575115"/>
          </a:xfrm>
        </p:grpSpPr>
        <p:sp>
          <p:nvSpPr>
            <p:cNvPr id="175" name="Rectangle 174">
              <a:extLst>
                <a:ext uri="{FF2B5EF4-FFF2-40B4-BE49-F238E27FC236}">
                  <a16:creationId xmlns:a16="http://schemas.microsoft.com/office/drawing/2014/main" id="{BF96D062-4886-4CF5-BB8C-D0B831280865}"/>
                </a:ext>
              </a:extLst>
            </p:cNvPr>
            <p:cNvSpPr/>
            <p:nvPr/>
          </p:nvSpPr>
          <p:spPr bwMode="auto">
            <a:xfrm>
              <a:off x="8020779" y="4644902"/>
              <a:ext cx="2557665" cy="57511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76" name="TextBox 175">
              <a:extLst>
                <a:ext uri="{FF2B5EF4-FFF2-40B4-BE49-F238E27FC236}">
                  <a16:creationId xmlns:a16="http://schemas.microsoft.com/office/drawing/2014/main" id="{CCAC3EBC-2223-4D3C-9820-43913A69DDA7}"/>
                </a:ext>
              </a:extLst>
            </p:cNvPr>
            <p:cNvSpPr txBox="1"/>
            <p:nvPr/>
          </p:nvSpPr>
          <p:spPr>
            <a:xfrm>
              <a:off x="8505953" y="4751835"/>
              <a:ext cx="1993152" cy="361124"/>
            </a:xfrm>
            <a:prstGeom prst="rect">
              <a:avLst/>
            </a:prstGeom>
            <a:noFill/>
          </p:spPr>
          <p:txBody>
            <a:bodyPr wrap="square" lIns="0" tIns="0" rIns="0" bIns="0" rtlCol="0">
              <a:spAutoFit/>
            </a:bodyPr>
            <a:lstStyle/>
            <a:p>
              <a:pPr defTabSz="914396"/>
              <a:r>
                <a:rPr lang="en-US" sz="800">
                  <a:solidFill>
                    <a:srgbClr val="000000"/>
                  </a:solidFill>
                  <a:latin typeface="Segoe UI"/>
                </a:rPr>
                <a:t>Clinical Data Sync</a:t>
              </a:r>
            </a:p>
            <a:p>
              <a:pPr defTabSz="914396"/>
              <a:r>
                <a:rPr lang="en-US" sz="800" b="1">
                  <a:solidFill>
                    <a:srgbClr val="000000"/>
                  </a:solidFill>
                  <a:latin typeface="Segoe UI"/>
                </a:rPr>
                <a:t>D365 FHIR Sync Admin</a:t>
              </a:r>
            </a:p>
          </p:txBody>
        </p:sp>
        <p:pic>
          <p:nvPicPr>
            <p:cNvPr id="177" name="Picture 176" descr="A close up of a logo&#10;&#10;Description automatically generated">
              <a:extLst>
                <a:ext uri="{FF2B5EF4-FFF2-40B4-BE49-F238E27FC236}">
                  <a16:creationId xmlns:a16="http://schemas.microsoft.com/office/drawing/2014/main" id="{F19ACC52-C0FC-4984-8BB8-E2EDB23819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8260" y="4746413"/>
              <a:ext cx="235280" cy="372093"/>
            </a:xfrm>
            <a:prstGeom prst="rect">
              <a:avLst/>
            </a:prstGeom>
            <a:effectLst>
              <a:outerShdw blurRad="76200" dist="38100" dir="5400000" algn="t" rotWithShape="0">
                <a:prstClr val="black">
                  <a:alpha val="20000"/>
                </a:prstClr>
              </a:outerShdw>
            </a:effectLst>
          </p:spPr>
        </p:pic>
      </p:grpSp>
      <p:grpSp>
        <p:nvGrpSpPr>
          <p:cNvPr id="200" name="Group 199">
            <a:extLst>
              <a:ext uri="{FF2B5EF4-FFF2-40B4-BE49-F238E27FC236}">
                <a16:creationId xmlns:a16="http://schemas.microsoft.com/office/drawing/2014/main" id="{E54AF7E5-29DC-481E-8600-95A6C2FD53E3}"/>
              </a:ext>
            </a:extLst>
          </p:cNvPr>
          <p:cNvGrpSpPr/>
          <p:nvPr/>
        </p:nvGrpSpPr>
        <p:grpSpPr>
          <a:xfrm>
            <a:off x="2951687" y="4971618"/>
            <a:ext cx="8409568" cy="381944"/>
            <a:chOff x="3338034" y="2741203"/>
            <a:chExt cx="12334033" cy="560185"/>
          </a:xfrm>
        </p:grpSpPr>
        <p:sp>
          <p:nvSpPr>
            <p:cNvPr id="201" name="Rectangle 200">
              <a:extLst>
                <a:ext uri="{FF2B5EF4-FFF2-40B4-BE49-F238E27FC236}">
                  <a16:creationId xmlns:a16="http://schemas.microsoft.com/office/drawing/2014/main" id="{D033EA45-B6B6-4295-97C1-BCBF915C1743}"/>
                </a:ext>
              </a:extLst>
            </p:cNvPr>
            <p:cNvSpPr/>
            <p:nvPr/>
          </p:nvSpPr>
          <p:spPr bwMode="auto">
            <a:xfrm>
              <a:off x="3338034" y="2741203"/>
              <a:ext cx="12334033" cy="56018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DE4CEAF5-9C70-4324-AE76-D0E92338655A}"/>
                </a:ext>
              </a:extLst>
            </p:cNvPr>
            <p:cNvSpPr txBox="1"/>
            <p:nvPr/>
          </p:nvSpPr>
          <p:spPr>
            <a:xfrm>
              <a:off x="8411527" y="2835585"/>
              <a:ext cx="3590643" cy="361124"/>
            </a:xfrm>
            <a:prstGeom prst="rect">
              <a:avLst/>
            </a:prstGeom>
            <a:noFill/>
          </p:spPr>
          <p:txBody>
            <a:bodyPr wrap="square" lIns="0" tIns="0" rIns="0" bIns="0" rtlCol="0">
              <a:spAutoFit/>
            </a:bodyPr>
            <a:lstStyle/>
            <a:p>
              <a:pPr defTabSz="914396"/>
              <a:r>
                <a:rPr lang="en-US" sz="800" dirty="0">
                  <a:solidFill>
                    <a:srgbClr val="000000"/>
                  </a:solidFill>
                  <a:latin typeface="Segoe UI"/>
                </a:rPr>
                <a:t>Clinical Data Synchronization into Application Layer</a:t>
              </a:r>
            </a:p>
            <a:p>
              <a:pPr defTabSz="914396"/>
              <a:r>
                <a:rPr lang="en-US" sz="800" b="1" dirty="0">
                  <a:solidFill>
                    <a:srgbClr val="000000"/>
                  </a:solidFill>
                  <a:latin typeface="Segoe UI"/>
                </a:rPr>
                <a:t>Azure FHIR Sync Agent</a:t>
              </a:r>
            </a:p>
          </p:txBody>
        </p:sp>
        <p:pic>
          <p:nvPicPr>
            <p:cNvPr id="203" name="Picture 202" descr="Shape, icon&#10;&#10;Description automatically generated">
              <a:extLst>
                <a:ext uri="{FF2B5EF4-FFF2-40B4-BE49-F238E27FC236}">
                  <a16:creationId xmlns:a16="http://schemas.microsoft.com/office/drawing/2014/main" id="{4363A8A1-96B7-4328-BEBD-42A5D0140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2920" y="2877845"/>
              <a:ext cx="536964" cy="281908"/>
            </a:xfrm>
            <a:prstGeom prst="rect">
              <a:avLst/>
            </a:prstGeom>
            <a:effectLst>
              <a:outerShdw blurRad="76200" dist="38100" dir="5400000" algn="t" rotWithShape="0">
                <a:prstClr val="black">
                  <a:alpha val="20000"/>
                </a:prstClr>
              </a:outerShdw>
            </a:effectLst>
          </p:spPr>
        </p:pic>
      </p:grpSp>
      <p:cxnSp>
        <p:nvCxnSpPr>
          <p:cNvPr id="220" name="Connector: Elbow 219">
            <a:extLst>
              <a:ext uri="{FF2B5EF4-FFF2-40B4-BE49-F238E27FC236}">
                <a16:creationId xmlns:a16="http://schemas.microsoft.com/office/drawing/2014/main" id="{1E5D9569-8F70-4F61-B9FD-B7CC7ED3F5A4}"/>
              </a:ext>
            </a:extLst>
          </p:cNvPr>
          <p:cNvCxnSpPr>
            <a:cxnSpLocks/>
            <a:endCxn id="149" idx="1"/>
          </p:cNvCxnSpPr>
          <p:nvPr/>
        </p:nvCxnSpPr>
        <p:spPr>
          <a:xfrm rot="16200000" flipH="1">
            <a:off x="6774424" y="2007820"/>
            <a:ext cx="962028" cy="479855"/>
          </a:xfrm>
          <a:prstGeom prst="bentConnector2">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EB1F369-CF11-4E8A-B4CC-4DF85034F4F2}"/>
              </a:ext>
            </a:extLst>
          </p:cNvPr>
          <p:cNvCxnSpPr>
            <a:cxnSpLocks/>
          </p:cNvCxnSpPr>
          <p:nvPr/>
        </p:nvCxnSpPr>
        <p:spPr>
          <a:xfrm rot="5460000" flipH="1" flipV="1">
            <a:off x="2867392" y="3884220"/>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BC7A6260-0C7A-4A21-8D43-D40B734A6245}"/>
              </a:ext>
            </a:extLst>
          </p:cNvPr>
          <p:cNvCxnSpPr>
            <a:cxnSpLocks/>
            <a:stCxn id="269" idx="0"/>
            <a:endCxn id="149" idx="2"/>
          </p:cNvCxnSpPr>
          <p:nvPr/>
        </p:nvCxnSpPr>
        <p:spPr>
          <a:xfrm flipV="1">
            <a:off x="9428309" y="2924824"/>
            <a:ext cx="0" cy="24693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3D7B2700-B537-4C32-82AD-5988FE48DAF9}"/>
              </a:ext>
            </a:extLst>
          </p:cNvPr>
          <p:cNvCxnSpPr>
            <a:cxnSpLocks/>
          </p:cNvCxnSpPr>
          <p:nvPr/>
        </p:nvCxnSpPr>
        <p:spPr>
          <a:xfrm flipV="1">
            <a:off x="7127051" y="4150323"/>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7F85C91-2D20-4E14-BC29-002FBF8750BE}"/>
              </a:ext>
            </a:extLst>
          </p:cNvPr>
          <p:cNvCxnSpPr>
            <a:cxnSpLocks/>
          </p:cNvCxnSpPr>
          <p:nvPr/>
        </p:nvCxnSpPr>
        <p:spPr>
          <a:xfrm flipV="1">
            <a:off x="7135982" y="4759682"/>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268" name="Group 267">
            <a:extLst>
              <a:ext uri="{FF2B5EF4-FFF2-40B4-BE49-F238E27FC236}">
                <a16:creationId xmlns:a16="http://schemas.microsoft.com/office/drawing/2014/main" id="{4812FEEA-CAF0-4621-8B5C-33E25E1530CC}"/>
              </a:ext>
            </a:extLst>
          </p:cNvPr>
          <p:cNvGrpSpPr/>
          <p:nvPr/>
        </p:nvGrpSpPr>
        <p:grpSpPr>
          <a:xfrm>
            <a:off x="7495364" y="3171763"/>
            <a:ext cx="3865890" cy="392124"/>
            <a:chOff x="9934841" y="4661944"/>
            <a:chExt cx="5669972" cy="575115"/>
          </a:xfrm>
        </p:grpSpPr>
        <p:sp>
          <p:nvSpPr>
            <p:cNvPr id="269" name="Rectangle 268">
              <a:extLst>
                <a:ext uri="{FF2B5EF4-FFF2-40B4-BE49-F238E27FC236}">
                  <a16:creationId xmlns:a16="http://schemas.microsoft.com/office/drawing/2014/main" id="{A4818164-85EC-411B-9735-8E1E6BA5E6D2}"/>
                </a:ext>
              </a:extLst>
            </p:cNvPr>
            <p:cNvSpPr/>
            <p:nvPr/>
          </p:nvSpPr>
          <p:spPr bwMode="auto">
            <a:xfrm>
              <a:off x="9934841" y="4661944"/>
              <a:ext cx="5669972" cy="575115"/>
            </a:xfrm>
            <a:prstGeom prst="rect">
              <a:avLst/>
            </a:prstGeom>
            <a:solidFill>
              <a:schemeClr val="bg1"/>
            </a:solidFill>
            <a:ln>
              <a:noFill/>
              <a:headEnd type="none" w="med" len="med"/>
              <a:tailEnd type="none" w="med" len="med"/>
            </a:ln>
            <a:effectLst>
              <a:outerShdw blurRad="762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70" name="TextBox 269">
              <a:extLst>
                <a:ext uri="{FF2B5EF4-FFF2-40B4-BE49-F238E27FC236}">
                  <a16:creationId xmlns:a16="http://schemas.microsoft.com/office/drawing/2014/main" id="{407BABF5-A0B7-48A5-BC00-D503E5F6B476}"/>
                </a:ext>
              </a:extLst>
            </p:cNvPr>
            <p:cNvSpPr txBox="1"/>
            <p:nvPr/>
          </p:nvSpPr>
          <p:spPr>
            <a:xfrm>
              <a:off x="11934918" y="4768942"/>
              <a:ext cx="2196700" cy="361124"/>
            </a:xfrm>
            <a:prstGeom prst="rect">
              <a:avLst/>
            </a:prstGeom>
            <a:noFill/>
          </p:spPr>
          <p:txBody>
            <a:bodyPr wrap="square" lIns="0" tIns="0" rIns="0" bIns="0" rtlCol="0">
              <a:spAutoFit/>
            </a:bodyPr>
            <a:lstStyle/>
            <a:p>
              <a:pPr defTabSz="914396"/>
              <a:r>
                <a:rPr lang="en-US" sz="800">
                  <a:solidFill>
                    <a:srgbClr val="000000"/>
                  </a:solidFill>
                  <a:latin typeface="Segoe UI"/>
                </a:rPr>
                <a:t>Patient Segmentation</a:t>
              </a:r>
            </a:p>
            <a:p>
              <a:pPr defTabSz="914396"/>
              <a:r>
                <a:rPr lang="en-US" sz="800" b="1">
                  <a:solidFill>
                    <a:srgbClr val="000000"/>
                  </a:solidFill>
                  <a:latin typeface="Segoe UI"/>
                </a:rPr>
                <a:t>D365 Customer Insights</a:t>
              </a:r>
            </a:p>
          </p:txBody>
        </p:sp>
        <p:pic>
          <p:nvPicPr>
            <p:cNvPr id="271" name="Picture 270" descr="A close up of a logo&#10;&#10;Description automatically generated">
              <a:extLst>
                <a:ext uri="{FF2B5EF4-FFF2-40B4-BE49-F238E27FC236}">
                  <a16:creationId xmlns:a16="http://schemas.microsoft.com/office/drawing/2014/main" id="{2D63521E-A288-41EB-9D09-360AE58696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07226" y="4763455"/>
              <a:ext cx="235280" cy="372093"/>
            </a:xfrm>
            <a:prstGeom prst="rect">
              <a:avLst/>
            </a:prstGeom>
            <a:effectLst>
              <a:outerShdw blurRad="76200" dist="38100" dir="5400000" algn="t" rotWithShape="0">
                <a:prstClr val="black">
                  <a:alpha val="20000"/>
                </a:prstClr>
              </a:outerShdw>
            </a:effectLst>
          </p:spPr>
        </p:pic>
      </p:grpSp>
      <p:cxnSp>
        <p:nvCxnSpPr>
          <p:cNvPr id="273" name="Straight Arrow Connector 272">
            <a:extLst>
              <a:ext uri="{FF2B5EF4-FFF2-40B4-BE49-F238E27FC236}">
                <a16:creationId xmlns:a16="http://schemas.microsoft.com/office/drawing/2014/main" id="{C3C6483F-0893-4ACE-9AB7-3F48AC22959E}"/>
              </a:ext>
            </a:extLst>
          </p:cNvPr>
          <p:cNvCxnSpPr>
            <a:cxnSpLocks/>
          </p:cNvCxnSpPr>
          <p:nvPr/>
        </p:nvCxnSpPr>
        <p:spPr>
          <a:xfrm rot="60000" flipH="1" flipV="1">
            <a:off x="9429848" y="3579187"/>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85221A8F-F366-4C47-B40F-6B7D52ECCDF7}"/>
              </a:ext>
            </a:extLst>
          </p:cNvPr>
          <p:cNvCxnSpPr>
            <a:cxnSpLocks/>
            <a:stCxn id="269" idx="3"/>
            <a:endCxn id="280" idx="0"/>
          </p:cNvCxnSpPr>
          <p:nvPr/>
        </p:nvCxnSpPr>
        <p:spPr>
          <a:xfrm>
            <a:off x="11361255" y="3367824"/>
            <a:ext cx="495805" cy="388304"/>
          </a:xfrm>
          <a:prstGeom prst="bentConnector2">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09809AA1-4A7D-46F0-B188-9D9354E2CE6E}"/>
              </a:ext>
            </a:extLst>
          </p:cNvPr>
          <p:cNvGrpSpPr/>
          <p:nvPr/>
        </p:nvGrpSpPr>
        <p:grpSpPr>
          <a:xfrm>
            <a:off x="11595265" y="3756129"/>
            <a:ext cx="492443" cy="2453294"/>
            <a:chOff x="4374030" y="8254264"/>
            <a:chExt cx="722250" cy="3012287"/>
          </a:xfrm>
        </p:grpSpPr>
        <p:sp>
          <p:nvSpPr>
            <p:cNvPr id="280" name="Rectangle 279">
              <a:extLst>
                <a:ext uri="{FF2B5EF4-FFF2-40B4-BE49-F238E27FC236}">
                  <a16:creationId xmlns:a16="http://schemas.microsoft.com/office/drawing/2014/main" id="{371A3BAF-AECB-492C-AE27-AB632FC54B47}"/>
                </a:ext>
              </a:extLst>
            </p:cNvPr>
            <p:cNvSpPr/>
            <p:nvPr/>
          </p:nvSpPr>
          <p:spPr bwMode="auto">
            <a:xfrm>
              <a:off x="4482030" y="8254264"/>
              <a:ext cx="551935" cy="273513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81" name="TextBox 280">
              <a:extLst>
                <a:ext uri="{FF2B5EF4-FFF2-40B4-BE49-F238E27FC236}">
                  <a16:creationId xmlns:a16="http://schemas.microsoft.com/office/drawing/2014/main" id="{3EC530DD-AF33-439D-BC33-5F33EC703F5E}"/>
                </a:ext>
              </a:extLst>
            </p:cNvPr>
            <p:cNvSpPr txBox="1"/>
            <p:nvPr/>
          </p:nvSpPr>
          <p:spPr>
            <a:xfrm rot="5400000">
              <a:off x="3488038" y="9658309"/>
              <a:ext cx="2494234" cy="722250"/>
            </a:xfrm>
            <a:prstGeom prst="rect">
              <a:avLst/>
            </a:prstGeom>
            <a:noFill/>
          </p:spPr>
          <p:txBody>
            <a:bodyPr wrap="square" lIns="0" tIns="0" rIns="0" bIns="0" rtlCol="0" anchor="ctr">
              <a:spAutoFit/>
            </a:bodyPr>
            <a:lstStyle/>
            <a:p>
              <a:pPr defTabSz="914396"/>
              <a:endParaRPr lang="en-US" sz="800" b="1" dirty="0">
                <a:solidFill>
                  <a:srgbClr val="000000"/>
                </a:solidFill>
                <a:latin typeface="Segoe UI"/>
              </a:endParaRPr>
            </a:p>
            <a:p>
              <a:pPr defTabSz="914396"/>
              <a:r>
                <a:rPr lang="en-US" sz="800" dirty="0">
                  <a:solidFill>
                    <a:srgbClr val="000000"/>
                  </a:solidFill>
                  <a:latin typeface="Segoe UI"/>
                </a:rPr>
                <a:t>Clinical Data Access</a:t>
              </a:r>
            </a:p>
            <a:p>
              <a:pPr defTabSz="914396"/>
              <a:r>
                <a:rPr lang="en-US" sz="800" b="1" dirty="0">
                  <a:solidFill>
                    <a:srgbClr val="000000"/>
                  </a:solidFill>
                  <a:latin typeface="Segoe UI"/>
                </a:rPr>
                <a:t>Microsoft Azure FHIR PQ Connector</a:t>
              </a:r>
              <a:br>
                <a:rPr lang="en-US" sz="800" b="1" dirty="0">
                  <a:solidFill>
                    <a:srgbClr val="000000"/>
                  </a:solidFill>
                  <a:latin typeface="Segoe UI"/>
                </a:rPr>
              </a:br>
              <a:endParaRPr lang="en-US" sz="800" b="1" dirty="0">
                <a:solidFill>
                  <a:srgbClr val="000000"/>
                </a:solidFill>
                <a:latin typeface="Segoe UI"/>
              </a:endParaRPr>
            </a:p>
          </p:txBody>
        </p:sp>
      </p:grpSp>
      <p:cxnSp>
        <p:nvCxnSpPr>
          <p:cNvPr id="286" name="Straight Arrow Connector 285">
            <a:extLst>
              <a:ext uri="{FF2B5EF4-FFF2-40B4-BE49-F238E27FC236}">
                <a16:creationId xmlns:a16="http://schemas.microsoft.com/office/drawing/2014/main" id="{2D24CEE9-BAB4-431E-867A-C93AE36A7045}"/>
              </a:ext>
            </a:extLst>
          </p:cNvPr>
          <p:cNvCxnSpPr>
            <a:cxnSpLocks/>
            <a:stCxn id="391" idx="3"/>
          </p:cNvCxnSpPr>
          <p:nvPr/>
        </p:nvCxnSpPr>
        <p:spPr>
          <a:xfrm flipV="1">
            <a:off x="11361266" y="5760368"/>
            <a:ext cx="307634" cy="1"/>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88" name="Graphic 187">
            <a:extLst>
              <a:ext uri="{FF2B5EF4-FFF2-40B4-BE49-F238E27FC236}">
                <a16:creationId xmlns:a16="http://schemas.microsoft.com/office/drawing/2014/main" id="{27A88D44-A876-440A-8286-58F066C0BBE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736727" y="3886135"/>
            <a:ext cx="209516" cy="209512"/>
          </a:xfrm>
          <a:prstGeom prst="rect">
            <a:avLst/>
          </a:prstGeom>
        </p:spPr>
      </p:pic>
      <p:cxnSp>
        <p:nvCxnSpPr>
          <p:cNvPr id="294" name="Straight Arrow Connector 293">
            <a:extLst>
              <a:ext uri="{FF2B5EF4-FFF2-40B4-BE49-F238E27FC236}">
                <a16:creationId xmlns:a16="http://schemas.microsoft.com/office/drawing/2014/main" id="{FC1590B3-2F78-4953-ACC7-DD7A3672B189}"/>
              </a:ext>
            </a:extLst>
          </p:cNvPr>
          <p:cNvCxnSpPr>
            <a:cxnSpLocks/>
          </p:cNvCxnSpPr>
          <p:nvPr/>
        </p:nvCxnSpPr>
        <p:spPr>
          <a:xfrm rot="5460000" flipH="1" flipV="1">
            <a:off x="2860180" y="5074944"/>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CE21CC4-B954-4DA7-9778-33C319B6CF1E}"/>
              </a:ext>
            </a:extLst>
          </p:cNvPr>
          <p:cNvGrpSpPr/>
          <p:nvPr/>
        </p:nvGrpSpPr>
        <p:grpSpPr>
          <a:xfrm>
            <a:off x="6285459" y="1174777"/>
            <a:ext cx="1083705" cy="591956"/>
            <a:chOff x="9218673" y="1723007"/>
            <a:chExt cx="1589434" cy="868202"/>
          </a:xfrm>
        </p:grpSpPr>
        <p:grpSp>
          <p:nvGrpSpPr>
            <p:cNvPr id="15" name="Group 14">
              <a:extLst>
                <a:ext uri="{FF2B5EF4-FFF2-40B4-BE49-F238E27FC236}">
                  <a16:creationId xmlns:a16="http://schemas.microsoft.com/office/drawing/2014/main" id="{0AA17F71-7896-45C9-B2C6-30E8E4DB05B7}"/>
                </a:ext>
              </a:extLst>
            </p:cNvPr>
            <p:cNvGrpSpPr/>
            <p:nvPr/>
          </p:nvGrpSpPr>
          <p:grpSpPr>
            <a:xfrm>
              <a:off x="9218673" y="1723007"/>
              <a:ext cx="1589434" cy="868202"/>
              <a:chOff x="9218673" y="1723007"/>
              <a:chExt cx="1589434" cy="868202"/>
            </a:xfrm>
          </p:grpSpPr>
          <p:grpSp>
            <p:nvGrpSpPr>
              <p:cNvPr id="71" name="Group 70">
                <a:extLst>
                  <a:ext uri="{FF2B5EF4-FFF2-40B4-BE49-F238E27FC236}">
                    <a16:creationId xmlns:a16="http://schemas.microsoft.com/office/drawing/2014/main" id="{60F9FE44-563E-4080-8D60-151772FB7FD1}"/>
                  </a:ext>
                </a:extLst>
              </p:cNvPr>
              <p:cNvGrpSpPr/>
              <p:nvPr/>
            </p:nvGrpSpPr>
            <p:grpSpPr>
              <a:xfrm>
                <a:off x="9218673" y="1723007"/>
                <a:ext cx="1589434" cy="868202"/>
                <a:chOff x="9794224" y="1660056"/>
                <a:chExt cx="1589434" cy="868202"/>
              </a:xfrm>
            </p:grpSpPr>
            <p:sp>
              <p:nvSpPr>
                <p:cNvPr id="397" name="Rectangle 396">
                  <a:extLst>
                    <a:ext uri="{FF2B5EF4-FFF2-40B4-BE49-F238E27FC236}">
                      <a16:creationId xmlns:a16="http://schemas.microsoft.com/office/drawing/2014/main" id="{31D9C653-6ADE-4555-AF70-9213B970741E}"/>
                    </a:ext>
                  </a:extLst>
                </p:cNvPr>
                <p:cNvSpPr>
                  <a:spLocks noChangeAspect="1"/>
                </p:cNvSpPr>
                <p:nvPr/>
              </p:nvSpPr>
              <p:spPr bwMode="auto">
                <a:xfrm>
                  <a:off x="9794224" y="1660056"/>
                  <a:ext cx="1589434" cy="868202"/>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TextBox 490">
                  <a:extLst>
                    <a:ext uri="{FF2B5EF4-FFF2-40B4-BE49-F238E27FC236}">
                      <a16:creationId xmlns:a16="http://schemas.microsoft.com/office/drawing/2014/main" id="{6502FA19-5163-4256-98C4-31D71A2F1312}"/>
                    </a:ext>
                  </a:extLst>
                </p:cNvPr>
                <p:cNvSpPr txBox="1"/>
                <p:nvPr/>
              </p:nvSpPr>
              <p:spPr>
                <a:xfrm>
                  <a:off x="10565980" y="2263798"/>
                  <a:ext cx="767155"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Mobile</a:t>
                  </a:r>
                </a:p>
              </p:txBody>
            </p:sp>
            <p:grpSp>
              <p:nvGrpSpPr>
                <p:cNvPr id="493" name="Group 492">
                  <a:extLst>
                    <a:ext uri="{FF2B5EF4-FFF2-40B4-BE49-F238E27FC236}">
                      <a16:creationId xmlns:a16="http://schemas.microsoft.com/office/drawing/2014/main" id="{7CEEDEB7-17EE-4472-AC4A-D8ED9FB39091}"/>
                    </a:ext>
                  </a:extLst>
                </p:cNvPr>
                <p:cNvGrpSpPr/>
                <p:nvPr/>
              </p:nvGrpSpPr>
              <p:grpSpPr>
                <a:xfrm>
                  <a:off x="10846173" y="1826505"/>
                  <a:ext cx="206768" cy="344555"/>
                  <a:chOff x="6396444" y="1060769"/>
                  <a:chExt cx="173876" cy="289745"/>
                </a:xfrm>
              </p:grpSpPr>
              <p:sp>
                <p:nvSpPr>
                  <p:cNvPr id="492" name="Rectangle 491">
                    <a:extLst>
                      <a:ext uri="{FF2B5EF4-FFF2-40B4-BE49-F238E27FC236}">
                        <a16:creationId xmlns:a16="http://schemas.microsoft.com/office/drawing/2014/main" id="{54BC827D-8752-42BD-A962-A84D203A7AE9}"/>
                      </a:ext>
                    </a:extLst>
                  </p:cNvPr>
                  <p:cNvSpPr/>
                  <p:nvPr/>
                </p:nvSpPr>
                <p:spPr bwMode="auto">
                  <a:xfrm>
                    <a:off x="6396444" y="1062442"/>
                    <a:ext cx="173876" cy="2876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400" name="CellPhone_E8EA" title="Icon of a cellphone">
                    <a:extLst>
                      <a:ext uri="{FF2B5EF4-FFF2-40B4-BE49-F238E27FC236}">
                        <a16:creationId xmlns:a16="http://schemas.microsoft.com/office/drawing/2014/main" id="{733C564C-977C-485E-9C2E-BE47BFA4E854}"/>
                      </a:ext>
                    </a:extLst>
                  </p:cNvPr>
                  <p:cNvSpPr>
                    <a:spLocks noChangeAspect="1" noEditPoints="1"/>
                  </p:cNvSpPr>
                  <p:nvPr/>
                </p:nvSpPr>
                <p:spPr bwMode="auto">
                  <a:xfrm>
                    <a:off x="6396444" y="1060769"/>
                    <a:ext cx="173876" cy="28974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914396"/>
                    <a:endParaRPr lang="en-US" sz="882">
                      <a:gradFill>
                        <a:gsLst>
                          <a:gs pos="0">
                            <a:srgbClr val="505050"/>
                          </a:gs>
                          <a:gs pos="100000">
                            <a:srgbClr val="505050"/>
                          </a:gs>
                        </a:gsLst>
                      </a:gradFill>
                      <a:latin typeface="Segoe UI"/>
                    </a:endParaRPr>
                  </a:p>
                </p:txBody>
              </p:sp>
            </p:grpSp>
          </p:grpSp>
          <p:grpSp>
            <p:nvGrpSpPr>
              <p:cNvPr id="10" name="Group 9">
                <a:extLst>
                  <a:ext uri="{FF2B5EF4-FFF2-40B4-BE49-F238E27FC236}">
                    <a16:creationId xmlns:a16="http://schemas.microsoft.com/office/drawing/2014/main" id="{8CDBDD07-B6C5-40FF-9731-3C6B67F30B6C}"/>
                  </a:ext>
                </a:extLst>
              </p:cNvPr>
              <p:cNvGrpSpPr/>
              <p:nvPr/>
            </p:nvGrpSpPr>
            <p:grpSpPr>
              <a:xfrm>
                <a:off x="9369630" y="1928300"/>
                <a:ext cx="767155" cy="572141"/>
                <a:chOff x="11094797" y="1837476"/>
                <a:chExt cx="767155" cy="572141"/>
              </a:xfrm>
            </p:grpSpPr>
            <p:sp>
              <p:nvSpPr>
                <p:cNvPr id="143" name="TextBox 142">
                  <a:extLst>
                    <a:ext uri="{FF2B5EF4-FFF2-40B4-BE49-F238E27FC236}">
                      <a16:creationId xmlns:a16="http://schemas.microsoft.com/office/drawing/2014/main" id="{9E5F376E-120C-4CB4-A4F0-DF0D4711CE9E}"/>
                    </a:ext>
                  </a:extLst>
                </p:cNvPr>
                <p:cNvSpPr txBox="1"/>
                <p:nvPr/>
              </p:nvSpPr>
              <p:spPr>
                <a:xfrm>
                  <a:off x="11094797" y="2229054"/>
                  <a:ext cx="767155"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Desktop</a:t>
                  </a:r>
                </a:p>
              </p:txBody>
            </p:sp>
            <p:sp>
              <p:nvSpPr>
                <p:cNvPr id="145" name="Rectangle 144">
                  <a:extLst>
                    <a:ext uri="{FF2B5EF4-FFF2-40B4-BE49-F238E27FC236}">
                      <a16:creationId xmlns:a16="http://schemas.microsoft.com/office/drawing/2014/main" id="{FA63E217-135C-4357-B588-3E329E41FE56}"/>
                    </a:ext>
                  </a:extLst>
                </p:cNvPr>
                <p:cNvSpPr/>
                <p:nvPr/>
              </p:nvSpPr>
              <p:spPr bwMode="auto">
                <a:xfrm>
                  <a:off x="11285754" y="1837476"/>
                  <a:ext cx="385240" cy="23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grpSp>
        <p:sp>
          <p:nvSpPr>
            <p:cNvPr id="16" name="monitor" title="Icon of a monitor">
              <a:extLst>
                <a:ext uri="{FF2B5EF4-FFF2-40B4-BE49-F238E27FC236}">
                  <a16:creationId xmlns:a16="http://schemas.microsoft.com/office/drawing/2014/main" id="{EA7EA049-4829-4285-8DC3-EF3E6F7762AD}"/>
                </a:ext>
              </a:extLst>
            </p:cNvPr>
            <p:cNvSpPr>
              <a:spLocks noChangeAspect="1" noEditPoints="1"/>
            </p:cNvSpPr>
            <p:nvPr/>
          </p:nvSpPr>
          <p:spPr bwMode="auto">
            <a:xfrm>
              <a:off x="9543468" y="1937869"/>
              <a:ext cx="389711" cy="29867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grpSp>
      <p:grpSp>
        <p:nvGrpSpPr>
          <p:cNvPr id="22" name="Group 21">
            <a:extLst>
              <a:ext uri="{FF2B5EF4-FFF2-40B4-BE49-F238E27FC236}">
                <a16:creationId xmlns:a16="http://schemas.microsoft.com/office/drawing/2014/main" id="{05046DFC-A879-4A9B-8CA6-D4F0AF0964B7}"/>
              </a:ext>
            </a:extLst>
          </p:cNvPr>
          <p:cNvGrpSpPr/>
          <p:nvPr/>
        </p:nvGrpSpPr>
        <p:grpSpPr>
          <a:xfrm>
            <a:off x="8287058" y="846117"/>
            <a:ext cx="2266485" cy="1410403"/>
            <a:chOff x="12127848" y="1240971"/>
            <a:chExt cx="3324178" cy="2068591"/>
          </a:xfrm>
        </p:grpSpPr>
        <p:grpSp>
          <p:nvGrpSpPr>
            <p:cNvPr id="512" name="Group 511">
              <a:extLst>
                <a:ext uri="{FF2B5EF4-FFF2-40B4-BE49-F238E27FC236}">
                  <a16:creationId xmlns:a16="http://schemas.microsoft.com/office/drawing/2014/main" id="{9DB8A715-9119-40E9-A6B5-BE64CE346073}"/>
                </a:ext>
              </a:extLst>
            </p:cNvPr>
            <p:cNvGrpSpPr/>
            <p:nvPr/>
          </p:nvGrpSpPr>
          <p:grpSpPr>
            <a:xfrm>
              <a:off x="12132382" y="2441360"/>
              <a:ext cx="3319644" cy="868202"/>
              <a:chOff x="8722834" y="1231707"/>
              <a:chExt cx="2108660" cy="591956"/>
            </a:xfrm>
            <a:effectLst>
              <a:outerShdw blurRad="76200" dist="38100" dir="5400000" algn="t" rotWithShape="0">
                <a:prstClr val="black">
                  <a:alpha val="10000"/>
                </a:prstClr>
              </a:outerShdw>
            </a:effectLst>
          </p:grpSpPr>
          <p:sp>
            <p:nvSpPr>
              <p:cNvPr id="501" name="Rectangle 500">
                <a:extLst>
                  <a:ext uri="{FF2B5EF4-FFF2-40B4-BE49-F238E27FC236}">
                    <a16:creationId xmlns:a16="http://schemas.microsoft.com/office/drawing/2014/main" id="{524882C7-9017-4AB6-97AF-4F5296D829DC}"/>
                  </a:ext>
                </a:extLst>
              </p:cNvPr>
              <p:cNvSpPr>
                <a:spLocks noChangeAspect="1"/>
              </p:cNvSpPr>
              <p:nvPr/>
            </p:nvSpPr>
            <p:spPr bwMode="auto">
              <a:xfrm>
                <a:off x="8722834" y="1231707"/>
                <a:ext cx="2108660" cy="591956"/>
              </a:xfrm>
              <a:prstGeom prst="rect">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2" name="TextBox 501">
                <a:extLst>
                  <a:ext uri="{FF2B5EF4-FFF2-40B4-BE49-F238E27FC236}">
                    <a16:creationId xmlns:a16="http://schemas.microsoft.com/office/drawing/2014/main" id="{D6517788-6DEB-46F9-BB4F-BA98693751B7}"/>
                  </a:ext>
                </a:extLst>
              </p:cNvPr>
              <p:cNvSpPr txBox="1"/>
              <p:nvPr/>
            </p:nvSpPr>
            <p:spPr>
              <a:xfrm>
                <a:off x="8757282" y="1633823"/>
                <a:ext cx="523060" cy="123111"/>
              </a:xfrm>
              <a:prstGeom prst="rect">
                <a:avLst/>
              </a:prstGeom>
              <a:noFill/>
            </p:spPr>
            <p:txBody>
              <a:bodyPr wrap="square" lIns="0" tIns="0" rIns="0" bIns="0" rtlCol="0">
                <a:spAutoFit/>
              </a:bodyPr>
              <a:lstStyle/>
              <a:p>
                <a:pPr algn="ctr" defTabSz="914396"/>
                <a:r>
                  <a:rPr lang="en-US" sz="800">
                    <a:solidFill>
                      <a:srgbClr val="000000"/>
                    </a:solidFill>
                    <a:latin typeface="Segoe UI"/>
                  </a:rPr>
                  <a:t>Browser</a:t>
                </a:r>
              </a:p>
            </p:txBody>
          </p:sp>
          <p:sp>
            <p:nvSpPr>
              <p:cNvPr id="504" name="Rectangle 503">
                <a:extLst>
                  <a:ext uri="{FF2B5EF4-FFF2-40B4-BE49-F238E27FC236}">
                    <a16:creationId xmlns:a16="http://schemas.microsoft.com/office/drawing/2014/main" id="{834EEDB1-72B4-4FE7-9F0E-47041EC710D5}"/>
                  </a:ext>
                </a:extLst>
              </p:cNvPr>
              <p:cNvSpPr/>
              <p:nvPr/>
            </p:nvSpPr>
            <p:spPr bwMode="auto">
              <a:xfrm>
                <a:off x="8887480" y="1366838"/>
                <a:ext cx="233453" cy="1419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sp>
          <p:nvSpPr>
            <p:cNvPr id="405" name="monitor" title="Icon of a monitor">
              <a:extLst>
                <a:ext uri="{FF2B5EF4-FFF2-40B4-BE49-F238E27FC236}">
                  <a16:creationId xmlns:a16="http://schemas.microsoft.com/office/drawing/2014/main" id="{85F9D41C-C685-44B3-9F20-FF3556AE0CEE}"/>
                </a:ext>
              </a:extLst>
            </p:cNvPr>
            <p:cNvSpPr>
              <a:spLocks noChangeAspect="1" noEditPoints="1"/>
            </p:cNvSpPr>
            <p:nvPr/>
          </p:nvSpPr>
          <p:spPr bwMode="auto">
            <a:xfrm>
              <a:off x="12373865" y="2632614"/>
              <a:ext cx="385241" cy="2952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cxnSp>
          <p:nvCxnSpPr>
            <p:cNvPr id="527" name="Straight Arrow Connector 526">
              <a:extLst>
                <a:ext uri="{FF2B5EF4-FFF2-40B4-BE49-F238E27FC236}">
                  <a16:creationId xmlns:a16="http://schemas.microsoft.com/office/drawing/2014/main" id="{BB733F12-CDF8-468E-800A-869D55D17F4C}"/>
                </a:ext>
              </a:extLst>
            </p:cNvPr>
            <p:cNvCxnSpPr>
              <a:cxnSpLocks/>
            </p:cNvCxnSpPr>
            <p:nvPr/>
          </p:nvCxnSpPr>
          <p:spPr>
            <a:xfrm flipV="1">
              <a:off x="12566486" y="2113699"/>
              <a:ext cx="0" cy="309550"/>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0013BE22-92DB-42BA-9478-5C8B5B847F3D}"/>
                </a:ext>
              </a:extLst>
            </p:cNvPr>
            <p:cNvGrpSpPr/>
            <p:nvPr/>
          </p:nvGrpSpPr>
          <p:grpSpPr>
            <a:xfrm>
              <a:off x="12127848" y="1240971"/>
              <a:ext cx="877275" cy="877275"/>
              <a:chOff x="8436629" y="405637"/>
              <a:chExt cx="598142" cy="598142"/>
            </a:xfrm>
          </p:grpSpPr>
          <p:sp>
            <p:nvSpPr>
              <p:cNvPr id="613" name="Oval 612">
                <a:extLst>
                  <a:ext uri="{FF2B5EF4-FFF2-40B4-BE49-F238E27FC236}">
                    <a16:creationId xmlns:a16="http://schemas.microsoft.com/office/drawing/2014/main" id="{B8291734-17D4-490B-AD3C-4BB44A80AD59}"/>
                  </a:ext>
                </a:extLst>
              </p:cNvPr>
              <p:cNvSpPr/>
              <p:nvPr/>
            </p:nvSpPr>
            <p:spPr bwMode="auto">
              <a:xfrm>
                <a:off x="8436629" y="405637"/>
                <a:ext cx="598142" cy="598142"/>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569" name="Group 568">
                <a:extLst>
                  <a:ext uri="{FF2B5EF4-FFF2-40B4-BE49-F238E27FC236}">
                    <a16:creationId xmlns:a16="http://schemas.microsoft.com/office/drawing/2014/main" id="{7ABB92D7-FA22-4FA4-A7CC-E1D23E86B7D1}"/>
                  </a:ext>
                </a:extLst>
              </p:cNvPr>
              <p:cNvGrpSpPr/>
              <p:nvPr/>
            </p:nvGrpSpPr>
            <p:grpSpPr>
              <a:xfrm>
                <a:off x="8472977" y="518051"/>
                <a:ext cx="523060" cy="341842"/>
                <a:chOff x="6497393" y="518508"/>
                <a:chExt cx="523060" cy="341842"/>
              </a:xfrm>
              <a:effectLst>
                <a:outerShdw blurRad="76200" dist="38100" dir="5400000" algn="t" rotWithShape="0">
                  <a:prstClr val="black">
                    <a:alpha val="10000"/>
                  </a:prstClr>
                </a:outerShdw>
              </a:effectLst>
            </p:grpSpPr>
            <p:sp>
              <p:nvSpPr>
                <p:cNvPr id="571" name="people_4" title="Icon of a person">
                  <a:extLst>
                    <a:ext uri="{FF2B5EF4-FFF2-40B4-BE49-F238E27FC236}">
                      <a16:creationId xmlns:a16="http://schemas.microsoft.com/office/drawing/2014/main" id="{542DCD31-AB26-4C4C-B71A-AE5D662DEAFB}"/>
                    </a:ext>
                  </a:extLst>
                </p:cNvPr>
                <p:cNvSpPr>
                  <a:spLocks noChangeAspect="1" noEditPoints="1"/>
                </p:cNvSpPr>
                <p:nvPr/>
              </p:nvSpPr>
              <p:spPr bwMode="auto">
                <a:xfrm>
                  <a:off x="6679550" y="51850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572" name="TextBox 571">
                  <a:extLst>
                    <a:ext uri="{FF2B5EF4-FFF2-40B4-BE49-F238E27FC236}">
                      <a16:creationId xmlns:a16="http://schemas.microsoft.com/office/drawing/2014/main" id="{FA477F4B-9E96-4B09-B6A0-68CEBBC5A9B0}"/>
                    </a:ext>
                  </a:extLst>
                </p:cNvPr>
                <p:cNvSpPr txBox="1"/>
                <p:nvPr/>
              </p:nvSpPr>
              <p:spPr>
                <a:xfrm>
                  <a:off x="6497393" y="737239"/>
                  <a:ext cx="523060" cy="123111"/>
                </a:xfrm>
                <a:prstGeom prst="rect">
                  <a:avLst/>
                </a:prstGeom>
                <a:noFill/>
              </p:spPr>
              <p:txBody>
                <a:bodyPr wrap="square" lIns="0" tIns="0" rIns="0" bIns="0" rtlCol="0">
                  <a:spAutoFit/>
                </a:bodyPr>
                <a:lstStyle/>
                <a:p>
                  <a:pPr algn="ctr" defTabSz="914396"/>
                  <a:r>
                    <a:rPr lang="en-US" sz="800">
                      <a:solidFill>
                        <a:srgbClr val="000000"/>
                      </a:solidFill>
                      <a:latin typeface="Segoe UI"/>
                    </a:rPr>
                    <a:t>Provider</a:t>
                  </a:r>
                </a:p>
              </p:txBody>
            </p:sp>
          </p:grpSp>
        </p:grpSp>
        <p:cxnSp>
          <p:nvCxnSpPr>
            <p:cNvPr id="528" name="Straight Arrow Connector 527">
              <a:extLst>
                <a:ext uri="{FF2B5EF4-FFF2-40B4-BE49-F238E27FC236}">
                  <a16:creationId xmlns:a16="http://schemas.microsoft.com/office/drawing/2014/main" id="{034A0870-C4D5-4FA1-A8F5-9C48C99049D0}"/>
                </a:ext>
              </a:extLst>
            </p:cNvPr>
            <p:cNvCxnSpPr>
              <a:cxnSpLocks/>
            </p:cNvCxnSpPr>
            <p:nvPr/>
          </p:nvCxnSpPr>
          <p:spPr>
            <a:xfrm flipV="1">
              <a:off x="14917054" y="2118935"/>
              <a:ext cx="0" cy="304314"/>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96" name="Group 295">
              <a:extLst>
                <a:ext uri="{FF2B5EF4-FFF2-40B4-BE49-F238E27FC236}">
                  <a16:creationId xmlns:a16="http://schemas.microsoft.com/office/drawing/2014/main" id="{5FA9344F-E9F5-4FBF-A54D-93C8DBC8C7A8}"/>
                </a:ext>
              </a:extLst>
            </p:cNvPr>
            <p:cNvGrpSpPr/>
            <p:nvPr/>
          </p:nvGrpSpPr>
          <p:grpSpPr>
            <a:xfrm>
              <a:off x="14478416" y="1253660"/>
              <a:ext cx="877275" cy="877275"/>
              <a:chOff x="8436629" y="405637"/>
              <a:chExt cx="598142" cy="598142"/>
            </a:xfrm>
          </p:grpSpPr>
          <p:sp>
            <p:nvSpPr>
              <p:cNvPr id="297" name="Oval 296">
                <a:extLst>
                  <a:ext uri="{FF2B5EF4-FFF2-40B4-BE49-F238E27FC236}">
                    <a16:creationId xmlns:a16="http://schemas.microsoft.com/office/drawing/2014/main" id="{AB4FBF66-BC3C-4546-AA80-85B4F9F5E192}"/>
                  </a:ext>
                </a:extLst>
              </p:cNvPr>
              <p:cNvSpPr/>
              <p:nvPr/>
            </p:nvSpPr>
            <p:spPr bwMode="auto">
              <a:xfrm>
                <a:off x="8436629" y="405637"/>
                <a:ext cx="598142" cy="598142"/>
              </a:xfrm>
              <a:prstGeom prst="ellipse">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99C0EC4D-2D2A-4FE5-9C81-79CB0038E093}"/>
                  </a:ext>
                </a:extLst>
              </p:cNvPr>
              <p:cNvGrpSpPr/>
              <p:nvPr/>
            </p:nvGrpSpPr>
            <p:grpSpPr>
              <a:xfrm>
                <a:off x="8472977" y="511176"/>
                <a:ext cx="523060" cy="421203"/>
                <a:chOff x="6497393" y="511633"/>
                <a:chExt cx="523060" cy="421203"/>
              </a:xfrm>
              <a:effectLst>
                <a:outerShdw blurRad="76200" dist="38100" dir="5400000" algn="t" rotWithShape="0">
                  <a:prstClr val="black">
                    <a:alpha val="10000"/>
                  </a:prstClr>
                </a:outerShdw>
              </a:effectLst>
            </p:grpSpPr>
            <p:sp>
              <p:nvSpPr>
                <p:cNvPr id="299" name="people_4" title="Icon of a person">
                  <a:extLst>
                    <a:ext uri="{FF2B5EF4-FFF2-40B4-BE49-F238E27FC236}">
                      <a16:creationId xmlns:a16="http://schemas.microsoft.com/office/drawing/2014/main" id="{B0A2043F-C382-4C3D-9C34-F52DA1FF3801}"/>
                    </a:ext>
                  </a:extLst>
                </p:cNvPr>
                <p:cNvSpPr>
                  <a:spLocks noChangeAspect="1" noEditPoints="1"/>
                </p:cNvSpPr>
                <p:nvPr/>
              </p:nvSpPr>
              <p:spPr bwMode="auto">
                <a:xfrm>
                  <a:off x="6679550" y="511633"/>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300" name="TextBox 299">
                  <a:extLst>
                    <a:ext uri="{FF2B5EF4-FFF2-40B4-BE49-F238E27FC236}">
                      <a16:creationId xmlns:a16="http://schemas.microsoft.com/office/drawing/2014/main" id="{D26D5BDC-339E-4A8C-80CF-687AB33AA2C7}"/>
                    </a:ext>
                  </a:extLst>
                </p:cNvPr>
                <p:cNvSpPr txBox="1"/>
                <p:nvPr/>
              </p:nvSpPr>
              <p:spPr>
                <a:xfrm>
                  <a:off x="6497393" y="717392"/>
                  <a:ext cx="523060" cy="215444"/>
                </a:xfrm>
                <a:prstGeom prst="rect">
                  <a:avLst/>
                </a:prstGeom>
                <a:noFill/>
              </p:spPr>
              <p:txBody>
                <a:bodyPr wrap="square" lIns="0" tIns="0" rIns="0" bIns="0" rtlCol="0">
                  <a:spAutoFit/>
                </a:bodyPr>
                <a:lstStyle/>
                <a:p>
                  <a:pPr algn="ctr" defTabSz="914396"/>
                  <a:r>
                    <a:rPr lang="en-US" sz="700">
                      <a:solidFill>
                        <a:srgbClr val="000000"/>
                      </a:solidFill>
                      <a:latin typeface="Segoe UI"/>
                    </a:rPr>
                    <a:t>Care Manager</a:t>
                  </a:r>
                </a:p>
              </p:txBody>
            </p:sp>
          </p:grpSp>
        </p:grpSp>
        <p:pic>
          <p:nvPicPr>
            <p:cNvPr id="153" name="Picture 152" descr="A picture containing icon&#10;&#10;Description automatically generated">
              <a:extLst>
                <a:ext uri="{FF2B5EF4-FFF2-40B4-BE49-F238E27FC236}">
                  <a16:creationId xmlns:a16="http://schemas.microsoft.com/office/drawing/2014/main" id="{4A37C529-1457-4A84-9805-6541C472C2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540069" y="2547708"/>
              <a:ext cx="484173" cy="637575"/>
            </a:xfrm>
            <a:prstGeom prst="rect">
              <a:avLst/>
            </a:prstGeom>
            <a:effectLst>
              <a:outerShdw blurRad="76200" dist="38100" dir="5400000" algn="t" rotWithShape="0">
                <a:prstClr val="black">
                  <a:alpha val="20000"/>
                </a:prstClr>
              </a:outerShdw>
            </a:effectLst>
          </p:spPr>
        </p:pic>
        <p:sp>
          <p:nvSpPr>
            <p:cNvPr id="154" name="TextBox 153">
              <a:extLst>
                <a:ext uri="{FF2B5EF4-FFF2-40B4-BE49-F238E27FC236}">
                  <a16:creationId xmlns:a16="http://schemas.microsoft.com/office/drawing/2014/main" id="{EFC8BCBA-F16F-4F88-AA7E-60FA7957328D}"/>
                </a:ext>
              </a:extLst>
            </p:cNvPr>
            <p:cNvSpPr txBox="1"/>
            <p:nvPr/>
          </p:nvSpPr>
          <p:spPr>
            <a:xfrm>
              <a:off x="13380480" y="3038610"/>
              <a:ext cx="823450"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Teams</a:t>
              </a:r>
            </a:p>
          </p:txBody>
        </p:sp>
        <p:pic>
          <p:nvPicPr>
            <p:cNvPr id="155" name="Picture 154" descr="Icon&#10;&#10;Description automatically generated">
              <a:extLst>
                <a:ext uri="{FF2B5EF4-FFF2-40B4-BE49-F238E27FC236}">
                  <a16:creationId xmlns:a16="http://schemas.microsoft.com/office/drawing/2014/main" id="{5D9C9400-15BF-49F6-AED4-34BE0E1C440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54741" y="2721136"/>
              <a:ext cx="304084" cy="304081"/>
            </a:xfrm>
            <a:prstGeom prst="rect">
              <a:avLst/>
            </a:prstGeom>
            <a:effectLst>
              <a:outerShdw blurRad="76200" dist="38100" dir="5400000" algn="t" rotWithShape="0">
                <a:prstClr val="black">
                  <a:alpha val="10000"/>
                </a:prstClr>
              </a:outerShdw>
            </a:effectLst>
          </p:spPr>
        </p:pic>
        <p:sp>
          <p:nvSpPr>
            <p:cNvPr id="156" name="TextBox 155">
              <a:extLst>
                <a:ext uri="{FF2B5EF4-FFF2-40B4-BE49-F238E27FC236}">
                  <a16:creationId xmlns:a16="http://schemas.microsoft.com/office/drawing/2014/main" id="{B00860B8-1D70-472F-B930-277E61A09C1F}"/>
                </a:ext>
              </a:extLst>
            </p:cNvPr>
            <p:cNvSpPr txBox="1"/>
            <p:nvPr/>
          </p:nvSpPr>
          <p:spPr>
            <a:xfrm>
              <a:off x="14395059" y="3032019"/>
              <a:ext cx="823450"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Power BI</a:t>
              </a:r>
            </a:p>
          </p:txBody>
        </p:sp>
      </p:grpSp>
      <p:cxnSp>
        <p:nvCxnSpPr>
          <p:cNvPr id="157" name="Straight Arrow Connector 156">
            <a:extLst>
              <a:ext uri="{FF2B5EF4-FFF2-40B4-BE49-F238E27FC236}">
                <a16:creationId xmlns:a16="http://schemas.microsoft.com/office/drawing/2014/main" id="{146AD525-AEDD-482C-9252-69455D737C0A}"/>
              </a:ext>
            </a:extLst>
          </p:cNvPr>
          <p:cNvCxnSpPr>
            <a:cxnSpLocks/>
            <a:stCxn id="149" idx="0"/>
            <a:endCxn id="501" idx="2"/>
          </p:cNvCxnSpPr>
          <p:nvPr/>
        </p:nvCxnSpPr>
        <p:spPr>
          <a:xfrm flipH="1" flipV="1">
            <a:off x="9421847" y="2256520"/>
            <a:ext cx="6463" cy="276180"/>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66" name="Graphic 1">
            <a:extLst>
              <a:ext uri="{FF2B5EF4-FFF2-40B4-BE49-F238E27FC236}">
                <a16:creationId xmlns:a16="http://schemas.microsoft.com/office/drawing/2014/main" id="{3B443E8D-FCBD-4D3C-9471-986853A08B62}"/>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079783" y="3829581"/>
            <a:ext cx="249066" cy="249065"/>
          </a:xfrm>
          <a:prstGeom prst="rect">
            <a:avLst/>
          </a:prstGeom>
        </p:spPr>
      </p:pic>
    </p:spTree>
    <p:extLst>
      <p:ext uri="{BB962C8B-B14F-4D97-AF65-F5344CB8AC3E}">
        <p14:creationId xmlns:p14="http://schemas.microsoft.com/office/powerpoint/2010/main" val="3080340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485A-005C-4C9B-8891-E5842AED3E94}"/>
              </a:ext>
            </a:extLst>
          </p:cNvPr>
          <p:cNvSpPr>
            <a:spLocks noGrp="1"/>
          </p:cNvSpPr>
          <p:nvPr>
            <p:ph type="title"/>
          </p:nvPr>
        </p:nvSpPr>
        <p:spPr>
          <a:xfrm>
            <a:off x="378012" y="2579648"/>
            <a:ext cx="4776694" cy="553998"/>
          </a:xfrm>
        </p:spPr>
        <p:txBody>
          <a:bodyPr/>
          <a:lstStyle/>
          <a:p>
            <a:r>
              <a:rPr lang="en-US" dirty="0"/>
              <a:t>Defining the User Story</a:t>
            </a:r>
          </a:p>
        </p:txBody>
      </p:sp>
      <p:sp>
        <p:nvSpPr>
          <p:cNvPr id="3" name="Text Placeholder 2">
            <a:extLst>
              <a:ext uri="{FF2B5EF4-FFF2-40B4-BE49-F238E27FC236}">
                <a16:creationId xmlns:a16="http://schemas.microsoft.com/office/drawing/2014/main" id="{2250DE40-5680-40E8-893E-0939C883E881}"/>
              </a:ext>
            </a:extLst>
          </p:cNvPr>
          <p:cNvSpPr>
            <a:spLocks noGrp="1"/>
          </p:cNvSpPr>
          <p:nvPr>
            <p:ph type="body" sz="quarter" idx="10"/>
          </p:nvPr>
        </p:nvSpPr>
        <p:spPr>
          <a:xfrm>
            <a:off x="378012" y="3535541"/>
            <a:ext cx="4543612" cy="677108"/>
          </a:xfrm>
        </p:spPr>
        <p:txBody>
          <a:bodyPr/>
          <a:lstStyle/>
          <a:p>
            <a:r>
              <a:rPr lang="en-US" dirty="0"/>
              <a:t>A single Patient Outreach User Story</a:t>
            </a:r>
          </a:p>
        </p:txBody>
      </p:sp>
    </p:spTree>
    <p:extLst>
      <p:ext uri="{BB962C8B-B14F-4D97-AF65-F5344CB8AC3E}">
        <p14:creationId xmlns:p14="http://schemas.microsoft.com/office/powerpoint/2010/main" val="24661449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377F-F323-4DFE-9326-358B3AA102FE}"/>
              </a:ext>
            </a:extLst>
          </p:cNvPr>
          <p:cNvSpPr>
            <a:spLocks noGrp="1"/>
          </p:cNvSpPr>
          <p:nvPr>
            <p:ph type="title"/>
          </p:nvPr>
        </p:nvSpPr>
        <p:spPr>
          <a:xfrm>
            <a:off x="588263" y="2967334"/>
            <a:ext cx="3182621" cy="923330"/>
          </a:xfrm>
        </p:spPr>
        <p:txBody>
          <a:bodyPr/>
          <a:lstStyle/>
          <a:p>
            <a:r>
              <a:rPr lang="en-US" dirty="0"/>
              <a:t>User Story</a:t>
            </a:r>
            <a:br>
              <a:rPr lang="en-US" dirty="0"/>
            </a:br>
            <a:r>
              <a:rPr lang="en-US" sz="2400" i="1" dirty="0">
                <a:latin typeface="+mn-lt"/>
              </a:rPr>
              <a:t>(summary)</a:t>
            </a:r>
            <a:endParaRPr lang="en-US" i="1" dirty="0">
              <a:latin typeface="+mn-lt"/>
            </a:endParaRPr>
          </a:p>
        </p:txBody>
      </p:sp>
      <p:sp>
        <p:nvSpPr>
          <p:cNvPr id="3" name="Text Placeholder 2">
            <a:extLst>
              <a:ext uri="{FF2B5EF4-FFF2-40B4-BE49-F238E27FC236}">
                <a16:creationId xmlns:a16="http://schemas.microsoft.com/office/drawing/2014/main" id="{22006720-ED73-4363-99E1-DD710FF5C31D}"/>
              </a:ext>
            </a:extLst>
          </p:cNvPr>
          <p:cNvSpPr>
            <a:spLocks noGrp="1"/>
          </p:cNvSpPr>
          <p:nvPr>
            <p:ph type="body" sz="quarter" idx="10"/>
          </p:nvPr>
        </p:nvSpPr>
        <p:spPr>
          <a:xfrm>
            <a:off x="5008563" y="1896275"/>
            <a:ext cx="6599409" cy="3065455"/>
          </a:xfrm>
        </p:spPr>
        <p:txBody>
          <a:bodyPr/>
          <a:lstStyle/>
          <a:p>
            <a:r>
              <a:rPr lang="en-US" dirty="0"/>
              <a:t>As a Patient Engagement manager…</a:t>
            </a:r>
          </a:p>
          <a:p>
            <a:r>
              <a:rPr lang="en-US" dirty="0"/>
              <a:t>I want an automated process to identify patients who often miss appointments, and inform them of Virtual Visit options</a:t>
            </a:r>
          </a:p>
          <a:p>
            <a:r>
              <a:rPr lang="en-US" dirty="0"/>
              <a:t>…so that I can improve access to care for those patients</a:t>
            </a:r>
          </a:p>
        </p:txBody>
      </p:sp>
      <p:sp>
        <p:nvSpPr>
          <p:cNvPr id="4" name="TextBox 3">
            <a:extLst>
              <a:ext uri="{FF2B5EF4-FFF2-40B4-BE49-F238E27FC236}">
                <a16:creationId xmlns:a16="http://schemas.microsoft.com/office/drawing/2014/main" id="{E2510175-108E-4F7D-9E30-648282D94603}"/>
              </a:ext>
            </a:extLst>
          </p:cNvPr>
          <p:cNvSpPr txBox="1"/>
          <p:nvPr/>
        </p:nvSpPr>
        <p:spPr>
          <a:xfrm>
            <a:off x="168166" y="6127531"/>
            <a:ext cx="11887200" cy="615553"/>
          </a:xfrm>
          <a:prstGeom prst="rect">
            <a:avLst/>
          </a:prstGeom>
          <a:noFill/>
        </p:spPr>
        <p:txBody>
          <a:bodyPr wrap="square" lIns="0" tIns="0" rIns="0" bIns="0" rtlCol="0">
            <a:spAutoFit/>
          </a:bodyPr>
          <a:lstStyle/>
          <a:p>
            <a:pPr algn="ctr"/>
            <a:r>
              <a:rPr lang="en-US" sz="2000" b="1" i="1" dirty="0">
                <a:gradFill>
                  <a:gsLst>
                    <a:gs pos="2917">
                      <a:schemeClr val="tx1"/>
                    </a:gs>
                    <a:gs pos="30000">
                      <a:schemeClr val="tx1"/>
                    </a:gs>
                  </a:gsLst>
                  <a:lin ang="5400000" scaled="0"/>
                </a:gradFill>
              </a:rPr>
              <a:t>A description of a feature or function from a user’s perspective</a:t>
            </a:r>
          </a:p>
          <a:p>
            <a:pPr algn="ctr"/>
            <a:r>
              <a:rPr lang="en-US" sz="2000" b="1" i="1" dirty="0">
                <a:gradFill>
                  <a:gsLst>
                    <a:gs pos="2917">
                      <a:schemeClr val="tx1"/>
                    </a:gs>
                    <a:gs pos="30000">
                      <a:schemeClr val="tx1"/>
                    </a:gs>
                  </a:gsLst>
                  <a:lin ang="5400000" scaled="0"/>
                </a:gradFill>
              </a:rPr>
              <a:t>Who</a:t>
            </a:r>
            <a:r>
              <a:rPr lang="en-US" sz="2000" i="1" dirty="0">
                <a:gradFill>
                  <a:gsLst>
                    <a:gs pos="2917">
                      <a:schemeClr val="tx1"/>
                    </a:gs>
                    <a:gs pos="30000">
                      <a:schemeClr val="tx1"/>
                    </a:gs>
                  </a:gsLst>
                  <a:lin ang="5400000" scaled="0"/>
                </a:gradFill>
              </a:rPr>
              <a:t> (User Role), </a:t>
            </a:r>
            <a:r>
              <a:rPr lang="en-US" sz="2000" b="1" i="1" dirty="0">
                <a:gradFill>
                  <a:gsLst>
                    <a:gs pos="2917">
                      <a:schemeClr val="tx1"/>
                    </a:gs>
                    <a:gs pos="30000">
                      <a:schemeClr val="tx1"/>
                    </a:gs>
                  </a:gsLst>
                  <a:lin ang="5400000" scaled="0"/>
                </a:gradFill>
              </a:rPr>
              <a:t>What</a:t>
            </a:r>
            <a:r>
              <a:rPr lang="en-US" sz="2000" i="1" dirty="0">
                <a:gradFill>
                  <a:gsLst>
                    <a:gs pos="2917">
                      <a:schemeClr val="tx1"/>
                    </a:gs>
                    <a:gs pos="30000">
                      <a:schemeClr val="tx1"/>
                    </a:gs>
                  </a:gsLst>
                  <a:lin ang="5400000" scaled="0"/>
                </a:gradFill>
              </a:rPr>
              <a:t> (Functional Acceptance Criteria), </a:t>
            </a:r>
            <a:r>
              <a:rPr lang="en-US" sz="2000" b="1" i="1" dirty="0">
                <a:gradFill>
                  <a:gsLst>
                    <a:gs pos="2917">
                      <a:schemeClr val="tx1"/>
                    </a:gs>
                    <a:gs pos="30000">
                      <a:schemeClr val="tx1"/>
                    </a:gs>
                  </a:gsLst>
                  <a:lin ang="5400000" scaled="0"/>
                </a:gradFill>
              </a:rPr>
              <a:t>Why</a:t>
            </a:r>
            <a:r>
              <a:rPr lang="en-US" sz="2000" i="1" dirty="0">
                <a:gradFill>
                  <a:gsLst>
                    <a:gs pos="2917">
                      <a:schemeClr val="tx1"/>
                    </a:gs>
                    <a:gs pos="30000">
                      <a:schemeClr val="tx1"/>
                    </a:gs>
                  </a:gsLst>
                  <a:lin ang="5400000" scaled="0"/>
                </a:gradFill>
              </a:rPr>
              <a:t> (Goal or Desired Outcome)</a:t>
            </a:r>
          </a:p>
        </p:txBody>
      </p:sp>
    </p:spTree>
    <p:extLst>
      <p:ext uri="{BB962C8B-B14F-4D97-AF65-F5344CB8AC3E}">
        <p14:creationId xmlns:p14="http://schemas.microsoft.com/office/powerpoint/2010/main" val="7905896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377F-F323-4DFE-9326-358B3AA102FE}"/>
              </a:ext>
            </a:extLst>
          </p:cNvPr>
          <p:cNvSpPr>
            <a:spLocks noGrp="1"/>
          </p:cNvSpPr>
          <p:nvPr>
            <p:ph type="title"/>
          </p:nvPr>
        </p:nvSpPr>
        <p:spPr>
          <a:xfrm>
            <a:off x="588263" y="2782669"/>
            <a:ext cx="3182621" cy="1292662"/>
          </a:xfrm>
        </p:spPr>
        <p:txBody>
          <a:bodyPr/>
          <a:lstStyle/>
          <a:p>
            <a:r>
              <a:rPr lang="en-US" dirty="0"/>
              <a:t>User Story</a:t>
            </a:r>
            <a:br>
              <a:rPr lang="en-US" dirty="0"/>
            </a:br>
            <a:r>
              <a:rPr lang="en-US" sz="2400" i="1" dirty="0">
                <a:latin typeface="+mn-lt"/>
              </a:rPr>
              <a:t>(functional acceptance criteria)</a:t>
            </a:r>
            <a:endParaRPr lang="en-US" dirty="0"/>
          </a:p>
        </p:txBody>
      </p:sp>
      <p:sp>
        <p:nvSpPr>
          <p:cNvPr id="4" name="TextBox 3">
            <a:extLst>
              <a:ext uri="{FF2B5EF4-FFF2-40B4-BE49-F238E27FC236}">
                <a16:creationId xmlns:a16="http://schemas.microsoft.com/office/drawing/2014/main" id="{E2510175-108E-4F7D-9E30-648282D94603}"/>
              </a:ext>
            </a:extLst>
          </p:cNvPr>
          <p:cNvSpPr txBox="1"/>
          <p:nvPr/>
        </p:nvSpPr>
        <p:spPr>
          <a:xfrm>
            <a:off x="168166" y="6127531"/>
            <a:ext cx="11887200" cy="615553"/>
          </a:xfrm>
          <a:prstGeom prst="rect">
            <a:avLst/>
          </a:prstGeom>
          <a:noFill/>
        </p:spPr>
        <p:txBody>
          <a:bodyPr wrap="square" lIns="0" tIns="0" rIns="0" bIns="0" rtlCol="0">
            <a:spAutoFit/>
          </a:bodyPr>
          <a:lstStyle/>
          <a:p>
            <a:pPr algn="ctr"/>
            <a:r>
              <a:rPr lang="en-US" sz="2000" b="1" i="1" dirty="0">
                <a:gradFill>
                  <a:gsLst>
                    <a:gs pos="2917">
                      <a:schemeClr val="tx1"/>
                    </a:gs>
                    <a:gs pos="30000">
                      <a:schemeClr val="tx1"/>
                    </a:gs>
                  </a:gsLst>
                  <a:lin ang="5400000" scaled="0"/>
                </a:gradFill>
              </a:rPr>
              <a:t>A description of a feature or function from a user’s perspective</a:t>
            </a:r>
          </a:p>
          <a:p>
            <a:pPr algn="ctr"/>
            <a:r>
              <a:rPr lang="en-US" sz="2000" b="1" i="1" dirty="0">
                <a:gradFill>
                  <a:gsLst>
                    <a:gs pos="2917">
                      <a:schemeClr val="tx1"/>
                    </a:gs>
                    <a:gs pos="30000">
                      <a:schemeClr val="tx1"/>
                    </a:gs>
                  </a:gsLst>
                  <a:lin ang="5400000" scaled="0"/>
                </a:gradFill>
              </a:rPr>
              <a:t>Who</a:t>
            </a:r>
            <a:r>
              <a:rPr lang="en-US" sz="2000" i="1" dirty="0">
                <a:gradFill>
                  <a:gsLst>
                    <a:gs pos="2917">
                      <a:schemeClr val="tx1"/>
                    </a:gs>
                    <a:gs pos="30000">
                      <a:schemeClr val="tx1"/>
                    </a:gs>
                  </a:gsLst>
                  <a:lin ang="5400000" scaled="0"/>
                </a:gradFill>
              </a:rPr>
              <a:t> (User Role), </a:t>
            </a:r>
            <a:r>
              <a:rPr lang="en-US" sz="2000" b="1" i="1" dirty="0">
                <a:gradFill>
                  <a:gsLst>
                    <a:gs pos="2917">
                      <a:schemeClr val="tx1"/>
                    </a:gs>
                    <a:gs pos="30000">
                      <a:schemeClr val="tx1"/>
                    </a:gs>
                  </a:gsLst>
                  <a:lin ang="5400000" scaled="0"/>
                </a:gradFill>
              </a:rPr>
              <a:t>What</a:t>
            </a:r>
            <a:r>
              <a:rPr lang="en-US" sz="2000" i="1" dirty="0">
                <a:gradFill>
                  <a:gsLst>
                    <a:gs pos="2917">
                      <a:schemeClr val="tx1"/>
                    </a:gs>
                    <a:gs pos="30000">
                      <a:schemeClr val="tx1"/>
                    </a:gs>
                  </a:gsLst>
                  <a:lin ang="5400000" scaled="0"/>
                </a:gradFill>
              </a:rPr>
              <a:t> (Functional Acceptance Criteria), </a:t>
            </a:r>
            <a:r>
              <a:rPr lang="en-US" sz="2000" b="1" i="1" dirty="0">
                <a:gradFill>
                  <a:gsLst>
                    <a:gs pos="2917">
                      <a:schemeClr val="tx1"/>
                    </a:gs>
                    <a:gs pos="30000">
                      <a:schemeClr val="tx1"/>
                    </a:gs>
                  </a:gsLst>
                  <a:lin ang="5400000" scaled="0"/>
                </a:gradFill>
              </a:rPr>
              <a:t>Why</a:t>
            </a:r>
            <a:r>
              <a:rPr lang="en-US" sz="2000" i="1" dirty="0">
                <a:gradFill>
                  <a:gsLst>
                    <a:gs pos="2917">
                      <a:schemeClr val="tx1"/>
                    </a:gs>
                    <a:gs pos="30000">
                      <a:schemeClr val="tx1"/>
                    </a:gs>
                  </a:gsLst>
                  <a:lin ang="5400000" scaled="0"/>
                </a:gradFill>
              </a:rPr>
              <a:t> (Goal or Desired Outcome)</a:t>
            </a:r>
          </a:p>
        </p:txBody>
      </p:sp>
      <p:sp>
        <p:nvSpPr>
          <p:cNvPr id="5" name="Text Placeholder 2">
            <a:extLst>
              <a:ext uri="{FF2B5EF4-FFF2-40B4-BE49-F238E27FC236}">
                <a16:creationId xmlns:a16="http://schemas.microsoft.com/office/drawing/2014/main" id="{CCAC4794-BC04-40AA-8BE6-935EC789B5B0}"/>
              </a:ext>
            </a:extLst>
          </p:cNvPr>
          <p:cNvSpPr>
            <a:spLocks noGrp="1"/>
          </p:cNvSpPr>
          <p:nvPr>
            <p:ph type="body" sz="quarter" idx="10"/>
          </p:nvPr>
        </p:nvSpPr>
        <p:spPr>
          <a:xfrm>
            <a:off x="4742329" y="316709"/>
            <a:ext cx="7136037" cy="5687711"/>
          </a:xfrm>
        </p:spPr>
        <p:txBody>
          <a:bodyPr/>
          <a:lstStyle/>
          <a:p>
            <a:pPr marL="457200" indent="-457200">
              <a:spcAft>
                <a:spcPts val="600"/>
              </a:spcAft>
              <a:buFont typeface="+mj-lt"/>
              <a:buAutoNum type="arabicPeriod"/>
            </a:pPr>
            <a:r>
              <a:rPr lang="en-US" sz="1600" dirty="0"/>
              <a:t>Patient records and historical appointment data are consumed daily from EHR for cohort analysis</a:t>
            </a:r>
          </a:p>
          <a:p>
            <a:pPr marL="457200" indent="-457200">
              <a:spcAft>
                <a:spcPts val="600"/>
              </a:spcAft>
              <a:buFont typeface="+mj-lt"/>
              <a:buAutoNum type="arabicPeriod"/>
            </a:pPr>
            <a:r>
              <a:rPr lang="en-US" sz="1600" dirty="0"/>
              <a:t>Patient cohort (segment) criteria should be based on historical patient appointment status data (cancelled, </a:t>
            </a:r>
            <a:r>
              <a:rPr lang="en-US" sz="1600" dirty="0" err="1"/>
              <a:t>noshow</a:t>
            </a:r>
            <a:r>
              <a:rPr lang="en-US" sz="1600" dirty="0"/>
              <a:t>, fulfilled, etc.)</a:t>
            </a:r>
          </a:p>
          <a:p>
            <a:pPr marL="457200" indent="-457200">
              <a:spcAft>
                <a:spcPts val="600"/>
              </a:spcAft>
              <a:buFont typeface="+mj-lt"/>
              <a:buAutoNum type="arabicPeriod"/>
            </a:pPr>
            <a:r>
              <a:rPr lang="en-US" sz="1600" dirty="0"/>
              <a:t>System will identify members of patient segment automatically based on criteria, members list is updated automatically</a:t>
            </a:r>
          </a:p>
          <a:p>
            <a:pPr marL="457200" indent="-457200">
              <a:spcAft>
                <a:spcPts val="600"/>
              </a:spcAft>
              <a:buFont typeface="+mj-lt"/>
              <a:buAutoNum type="arabicPeriod"/>
            </a:pPr>
            <a:r>
              <a:rPr lang="en-US" sz="1600" dirty="0"/>
              <a:t>Patient records with contact data are consumed into Patient Outreach app and kept up to date from system of record for outreach and interactions</a:t>
            </a:r>
          </a:p>
          <a:p>
            <a:pPr marL="457200" indent="-457200">
              <a:spcAft>
                <a:spcPts val="600"/>
              </a:spcAft>
              <a:buFont typeface="+mj-lt"/>
              <a:buAutoNum type="arabicPeriod"/>
            </a:pPr>
            <a:r>
              <a:rPr lang="en-US" sz="1600" dirty="0"/>
              <a:t>Users can see patient segment definition and members in Patient Outreach app</a:t>
            </a:r>
          </a:p>
          <a:p>
            <a:pPr marL="457200" indent="-457200">
              <a:spcAft>
                <a:spcPts val="600"/>
              </a:spcAft>
              <a:buFont typeface="+mj-lt"/>
              <a:buAutoNum type="arabicPeriod"/>
            </a:pPr>
            <a:r>
              <a:rPr lang="en-US" sz="1600" dirty="0"/>
              <a:t>Users can see measures and insights identified that qualify the members for the segment in the Patient Outreach app</a:t>
            </a:r>
          </a:p>
          <a:p>
            <a:pPr marL="457200" indent="-457200">
              <a:spcAft>
                <a:spcPts val="600"/>
              </a:spcAft>
              <a:buFont typeface="+mj-lt"/>
              <a:buAutoNum type="arabicPeriod"/>
            </a:pPr>
            <a:r>
              <a:rPr lang="en-US" sz="1600" dirty="0"/>
              <a:t>User can define/update email template to be sent from within the Outreach app</a:t>
            </a:r>
          </a:p>
          <a:p>
            <a:pPr marL="457200" indent="-457200">
              <a:spcAft>
                <a:spcPts val="600"/>
              </a:spcAft>
              <a:buFont typeface="+mj-lt"/>
              <a:buAutoNum type="arabicPeriod"/>
            </a:pPr>
            <a:r>
              <a:rPr lang="en-US" sz="1600" dirty="0"/>
              <a:t>System will automatically send all members of the cohort (segment) pre-defined email with a link to Virtual Visit information, or attached document</a:t>
            </a:r>
          </a:p>
          <a:p>
            <a:pPr marL="457200" indent="-457200">
              <a:spcAft>
                <a:spcPts val="600"/>
              </a:spcAft>
              <a:buFont typeface="+mj-lt"/>
              <a:buAutoNum type="arabicPeriod"/>
            </a:pPr>
            <a:r>
              <a:rPr lang="en-US" sz="1600" dirty="0"/>
              <a:t>Users can see patients who have been contacted, success rates, and interactions in the Patient Outreach app</a:t>
            </a:r>
          </a:p>
        </p:txBody>
      </p:sp>
    </p:spTree>
    <p:extLst>
      <p:ext uri="{BB962C8B-B14F-4D97-AF65-F5344CB8AC3E}">
        <p14:creationId xmlns:p14="http://schemas.microsoft.com/office/powerpoint/2010/main" val="1300265565"/>
      </p:ext>
    </p:extLst>
  </p:cSld>
  <p:clrMapOvr>
    <a:masterClrMapping/>
  </p:clrMapOvr>
  <p:transition>
    <p:fade/>
  </p:transition>
</p:sld>
</file>

<file path=ppt/theme/theme1.xml><?xml version="1.0" encoding="utf-8"?>
<a:theme xmlns:a="http://schemas.openxmlformats.org/drawingml/2006/main" name="2_Partner Template">
  <a:themeElements>
    <a:clrScheme name="Custom 15">
      <a:dk1>
        <a:srgbClr val="000000"/>
      </a:dk1>
      <a:lt1>
        <a:srgbClr val="FFFFFF"/>
      </a:lt1>
      <a:dk2>
        <a:srgbClr val="243A5E"/>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Healthcare PowerPoint template_V1GA_2020 10 19" id="{F5F424EF-920E-4F01-8D2E-F03609762CBC}" vid="{FA55A097-E341-431A-B8BA-9B87D39F2A47}"/>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28575">
          <a:solidFill>
            <a:schemeClr val="accent5"/>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f9a3527-6d2a-443a-b6e8-01f93b2218d0">
      <Terms xmlns="http://schemas.microsoft.com/office/infopath/2007/PartnerControls"/>
    </lcf76f155ced4ddcb4097134ff3c332f>
    <TaxCatchAll xmlns="230e9df3-be65-4c73-a93b-d1236ebd677e" xsi:nil="true"/>
    <OneNoteFluid_FileOrder xmlns="cf9a3527-6d2a-443a-b6e8-01f93b2218d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584DB4FA22A754D8794F4A31A0204F8" ma:contentTypeVersion="16" ma:contentTypeDescription="Create a new document." ma:contentTypeScope="" ma:versionID="36d864a5cafb91aad4c0a87f67114107">
  <xsd:schema xmlns:xsd="http://www.w3.org/2001/XMLSchema" xmlns:xs="http://www.w3.org/2001/XMLSchema" xmlns:p="http://schemas.microsoft.com/office/2006/metadata/properties" xmlns:ns2="cf9a3527-6d2a-443a-b6e8-01f93b2218d0" xmlns:ns3="f792d346-9d29-40f2-9b44-471b27b7e020" xmlns:ns4="230e9df3-be65-4c73-a93b-d1236ebd677e" targetNamespace="http://schemas.microsoft.com/office/2006/metadata/properties" ma:root="true" ma:fieldsID="fdb0a524dde3a978e6ea210a712e9550" ns2:_="" ns3:_="" ns4:_="">
    <xsd:import namespace="cf9a3527-6d2a-443a-b6e8-01f93b2218d0"/>
    <xsd:import namespace="f792d346-9d29-40f2-9b44-471b27b7e020"/>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4:TaxCatchAll"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9a3527-6d2a-443a-b6e8-01f93b2218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2"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792d346-9d29-40f2-9b44-471b27b7e02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1a742c9-da07-4ca0-b321-3343a390fd5d}" ma:internalName="TaxCatchAll" ma:showField="CatchAllData" ma:web="f792d346-9d29-40f2-9b44-471b27b7e0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749002-B02F-419A-A56B-103288618DD3}">
  <ds:schemaRefs>
    <ds:schemaRef ds:uri="http://schemas.microsoft.com/sharepoint/v3/contenttype/forms"/>
  </ds:schemaRefs>
</ds:datastoreItem>
</file>

<file path=customXml/itemProps2.xml><?xml version="1.0" encoding="utf-8"?>
<ds:datastoreItem xmlns:ds="http://schemas.openxmlformats.org/officeDocument/2006/customXml" ds:itemID="{F2E1CB58-E4E9-4557-A113-1EBFC0A002B6}">
  <ds:schemaRefs>
    <ds:schemaRef ds:uri="http://purl.org/dc/dcmitype/"/>
    <ds:schemaRef ds:uri="230e9df3-be65-4c73-a93b-d1236ebd677e"/>
    <ds:schemaRef ds:uri="http://schemas.microsoft.com/office/infopath/2007/PartnerControls"/>
    <ds:schemaRef ds:uri="http://purl.org/dc/elements/1.1/"/>
    <ds:schemaRef ds:uri="http://purl.org/dc/terms/"/>
    <ds:schemaRef ds:uri="http://schemas.microsoft.com/office/2006/metadata/properties"/>
    <ds:schemaRef ds:uri="http://schemas.microsoft.com/office/2006/documentManagement/types"/>
    <ds:schemaRef ds:uri="http://schemas.openxmlformats.org/package/2006/metadata/core-properties"/>
    <ds:schemaRef ds:uri="f792d346-9d29-40f2-9b44-471b27b7e020"/>
    <ds:schemaRef ds:uri="cf9a3527-6d2a-443a-b6e8-01f93b2218d0"/>
    <ds:schemaRef ds:uri="http://www.w3.org/XML/1998/namespace"/>
  </ds:schemaRefs>
</ds:datastoreItem>
</file>

<file path=customXml/itemProps3.xml><?xml version="1.0" encoding="utf-8"?>
<ds:datastoreItem xmlns:ds="http://schemas.openxmlformats.org/officeDocument/2006/customXml" ds:itemID="{F3A1010C-7D38-4B17-B4C4-83853A1218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9a3527-6d2a-443a-b6e8-01f93b2218d0"/>
    <ds:schemaRef ds:uri="f792d346-9d29-40f2-9b44-471b27b7e020"/>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48387</TotalTime>
  <Words>3691</Words>
  <Application>Microsoft Office PowerPoint</Application>
  <PresentationFormat>Widescreen</PresentationFormat>
  <Paragraphs>387</Paragraphs>
  <Slides>16</Slides>
  <Notes>12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-apple-system</vt:lpstr>
      <vt:lpstr>Arial</vt:lpstr>
      <vt:lpstr>Calibri</vt:lpstr>
      <vt:lpstr>Consolas</vt:lpstr>
      <vt:lpstr>Segoe UI</vt:lpstr>
      <vt:lpstr>Segoe UI Semibold</vt:lpstr>
      <vt:lpstr>Wingdings</vt:lpstr>
      <vt:lpstr>2_Partner Template</vt:lpstr>
      <vt:lpstr>Dynamics 365</vt:lpstr>
      <vt:lpstr>MC4H Implementation Training</vt:lpstr>
      <vt:lpstr>Microsoft Cloud for Healthcare</vt:lpstr>
      <vt:lpstr>Microsoft Cloud for Healthcare - Conceptual Architecture </vt:lpstr>
      <vt:lpstr>Personalized care</vt:lpstr>
      <vt:lpstr>Patient Outreach Key Feature Summary</vt:lpstr>
      <vt:lpstr>PowerPoint Presentation</vt:lpstr>
      <vt:lpstr>Defining the User Story</vt:lpstr>
      <vt:lpstr>User Story (summary)</vt:lpstr>
      <vt:lpstr>User Story (functional acceptance criteria)</vt:lpstr>
      <vt:lpstr>MVP Solution Design</vt:lpstr>
      <vt:lpstr>Assumptions &amp; Architecture Principles</vt:lpstr>
      <vt:lpstr>Technical Gap-Fit to MC4H Capabilities</vt:lpstr>
      <vt:lpstr>Minimum Data Elements and Sources</vt:lpstr>
      <vt:lpstr>PowerPoint Presentation</vt:lpstr>
      <vt:lpstr>PowerPoint Presentation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D365 Pilot Deployment Guide</dc:title>
  <dc:creator>Camille Jetzer</dc:creator>
  <cp:lastModifiedBy>Camille Jetzer</cp:lastModifiedBy>
  <cp:revision>6</cp:revision>
  <dcterms:created xsi:type="dcterms:W3CDTF">2021-10-21T17:59:24Z</dcterms:created>
  <dcterms:modified xsi:type="dcterms:W3CDTF">2022-02-15T16:36:46Z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0x0101007584DB4FA22A754D8794F4A31A0204F8</vt:lpwstr>
  </property>
  <property fmtid="{D5CDD505-2E9C-101B-9397-08002B2CF9AE}" pid="3" name="MediaServiceImageTags">
    <vt:lpwstr/>
  </property>
</Properties>
</file>